
<file path=[Content_Types].xml><?xml version="1.0" encoding="utf-8"?>
<Types xmlns="http://schemas.openxmlformats.org/package/2006/content-types"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layout13.xml" ContentType="application/vnd.openxmlformats-officedocument.drawingml.diagramLayout+xml"/>
  <Override PartName="/ppt/diagrams/drawing12.xml" ContentType="application/vnd.ms-office.drawingml.diagramDrawing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drawing5.xml" ContentType="application/vnd.ms-office.drawingml.diagramDrawing+xml"/>
  <Override PartName="/ppt/diagrams/drawing10.xml" ContentType="application/vnd.ms-office.drawingml.diagramDrawing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colors1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10.xml" ContentType="application/vnd.openxmlformats-officedocument.drawingml.diagramColors+xml"/>
  <Override PartName="/ppt/diagrams/data14.xml" ContentType="application/vnd.openxmlformats-officedocument.drawingml.diagramData+xml"/>
  <Override PartName="/ppt/revisionInfo.xml" ContentType="application/vnd.ms-powerpoint.revisioninfo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slideLayouts/slideLayout10.xml" ContentType="application/vnd.openxmlformats-officedocument.presentationml.slideLayout+xml"/>
  <Default Extension="tiff" ContentType="image/tiff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8.xml" ContentType="application/vnd.ms-office.drawingml.diagramDrawing+xml"/>
  <Override PartName="/ppt/diagrams/drawing13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layout14.xml" ContentType="application/vnd.openxmlformats-officedocument.drawingml.diagramLayout+xml"/>
  <Override PartName="/ppt/diagrams/drawing11.xml" ContentType="application/vnd.ms-office.drawingml.diagramDrawing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diagrams/data11.xml" ContentType="application/vnd.openxmlformats-officedocument.drawingml.diagramData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0" r:id="rId2"/>
  </p:sldMasterIdLst>
  <p:notesMasterIdLst>
    <p:notesMasterId r:id="rId19"/>
  </p:notesMasterIdLst>
  <p:sldIdLst>
    <p:sldId id="404" r:id="rId3"/>
    <p:sldId id="256" r:id="rId4"/>
    <p:sldId id="365" r:id="rId5"/>
    <p:sldId id="364" r:id="rId6"/>
    <p:sldId id="359" r:id="rId7"/>
    <p:sldId id="360" r:id="rId8"/>
    <p:sldId id="361" r:id="rId9"/>
    <p:sldId id="362" r:id="rId10"/>
    <p:sldId id="409" r:id="rId11"/>
    <p:sldId id="363" r:id="rId12"/>
    <p:sldId id="411" r:id="rId13"/>
    <p:sldId id="408" r:id="rId14"/>
    <p:sldId id="414" r:id="rId15"/>
    <p:sldId id="413" r:id="rId16"/>
    <p:sldId id="407" r:id="rId17"/>
    <p:sldId id="410" r:id="rId18"/>
  </p:sldIdLst>
  <p:sldSz cx="12192000" cy="6858000"/>
  <p:notesSz cx="7315200" cy="96012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íctor Manuel Andrade Díaz" initials="VMAD" lastIdx="1" clrIdx="0">
    <p:extLst/>
  </p:cmAuthor>
  <p:cmAuthor id="2" name="Pablo Jiménez" initials="PJ" lastIdx="1" clrIdx="1"/>
  <p:cmAuthor id="3" name="dgallardo" initials="d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170" autoAdjust="0"/>
    <p:restoredTop sz="91769" autoAdjust="0"/>
  </p:normalViewPr>
  <p:slideViewPr>
    <p:cSldViewPr snapToGrid="0" snapToObjects="1">
      <p:cViewPr varScale="1">
        <p:scale>
          <a:sx n="67" d="100"/>
          <a:sy n="67" d="100"/>
        </p:scale>
        <p:origin x="-600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jpeg"/><Relationship Id="rId1" Type="http://schemas.openxmlformats.org/officeDocument/2006/relationships/image" Target="../media/image10.jpeg"/><Relationship Id="rId4" Type="http://schemas.openxmlformats.org/officeDocument/2006/relationships/image" Target="../media/image12.jpe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image" Target="../media/image151.jpeg"/><Relationship Id="rId1" Type="http://schemas.openxmlformats.org/officeDocument/2006/relationships/image" Target="../media/image141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81.jpeg"/><Relationship Id="rId1" Type="http://schemas.openxmlformats.org/officeDocument/2006/relationships/image" Target="../media/image171.jpe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eg"/><Relationship Id="rId1" Type="http://schemas.openxmlformats.org/officeDocument/2006/relationships/image" Target="../media/image201.jpe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jpeg"/><Relationship Id="rId2" Type="http://schemas.openxmlformats.org/officeDocument/2006/relationships/image" Target="../media/image271.jpeg"/><Relationship Id="rId1" Type="http://schemas.openxmlformats.org/officeDocument/2006/relationships/image" Target="../media/image26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094721-A457-478E-9093-C0F5EB361CBC}">
      <dgm:prSet phldrT="[Texto]"/>
      <dgm:spPr/>
      <dgm:t>
        <a:bodyPr/>
        <a:lstStyle/>
        <a:p>
          <a:pPr algn="just"/>
          <a:r>
            <a:rPr lang="es-ES" b="0" dirty="0" smtClean="0">
              <a:cs typeface="Calibri" pitchFamily="34" charset="0"/>
            </a:rPr>
            <a:t>1. </a:t>
          </a:r>
          <a:r>
            <a:rPr lang="es-EC" dirty="0" smtClean="0">
              <a:cs typeface="Calibri" pitchFamily="34" charset="0"/>
            </a:rPr>
            <a:t>Establecer un </a:t>
          </a:r>
          <a:r>
            <a:rPr lang="es-EC" b="1" dirty="0" smtClean="0">
              <a:cs typeface="Calibri" pitchFamily="34" charset="0"/>
            </a:rPr>
            <a:t>marco normativo y regulatorio </a:t>
          </a:r>
          <a:r>
            <a:rPr lang="es-EC" dirty="0" smtClean="0">
              <a:cs typeface="Calibri" pitchFamily="34" charset="0"/>
            </a:rPr>
            <a:t>que permita el </a:t>
          </a:r>
          <a:r>
            <a:rPr lang="es-ES_tradnl" dirty="0" smtClean="0"/>
            <a:t>trabajo coordinado de los organismos de control, con el </a:t>
          </a:r>
          <a:r>
            <a:rPr lang="es-ES_tradnl" dirty="0" smtClean="0">
              <a:solidFill>
                <a:schemeClr val="bg1"/>
              </a:solidFill>
            </a:rPr>
            <a:t>aporte y consulta  al </a:t>
          </a:r>
          <a:r>
            <a:rPr lang="es-ES_tradnl" dirty="0" smtClean="0"/>
            <a:t>sector privado:</a:t>
          </a:r>
        </a:p>
        <a:p>
          <a:pPr algn="just"/>
          <a:r>
            <a:rPr lang="es-EC" b="0" dirty="0" smtClean="0"/>
            <a:t>- Ley de la Calidad</a:t>
          </a:r>
          <a:r>
            <a:rPr lang="es-ES_tradnl" dirty="0" smtClean="0"/>
            <a:t> </a:t>
          </a:r>
        </a:p>
        <a:p>
          <a:pPr algn="just"/>
          <a:r>
            <a:rPr lang="es-EC" b="0" dirty="0" smtClean="0"/>
            <a:t>- </a:t>
          </a:r>
          <a:r>
            <a:rPr lang="es-ES" b="0" dirty="0" smtClean="0"/>
            <a:t>Reglamentos Técnicos INEN alineados a</a:t>
          </a:r>
          <a:r>
            <a:rPr lang="es-ES" b="0" baseline="0" dirty="0" smtClean="0"/>
            <a:t> la </a:t>
          </a:r>
          <a:r>
            <a:rPr lang="es-ES" b="0" dirty="0" smtClean="0"/>
            <a:t>Normativa Internacional</a:t>
          </a:r>
        </a:p>
        <a:p>
          <a:pPr algn="just"/>
          <a:r>
            <a:rPr lang="es-ES" b="0" dirty="0" smtClean="0">
              <a:solidFill>
                <a:schemeClr val="bg1"/>
              </a:solidFill>
            </a:rPr>
            <a:t>- Normas que permita a las instituciones públicas evaluar objetivamente la calidad de los productos de la EPS</a:t>
          </a:r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49DDEF30-6AF7-4333-AE07-FEC13B609C9E}">
      <dgm:prSet phldrT="[Texto]" custT="1"/>
      <dgm:spPr/>
      <dgm:t>
        <a:bodyPr/>
        <a:lstStyle/>
        <a:p>
          <a:pPr algn="just"/>
          <a:r>
            <a:rPr lang="es-EC" sz="1600" b="0" dirty="0" smtClean="0"/>
            <a:t>2. </a:t>
          </a:r>
          <a:r>
            <a:rPr lang="es-ES_tradnl" sz="1600" dirty="0" smtClean="0"/>
            <a:t>Participar activamente en organismos internacionales de normalización, en la preparación y posterior adopción de las </a:t>
          </a:r>
          <a:r>
            <a:rPr lang="es-ES_tradnl" sz="1600" b="1" dirty="0" smtClean="0"/>
            <a:t>mejores prácticas mundiales </a:t>
          </a:r>
          <a:endParaRPr lang="es-EC" sz="1600" b="1" dirty="0"/>
        </a:p>
      </dgm:t>
    </dgm:pt>
    <dgm:pt modelId="{87D54558-33B3-478E-9C0C-D6B62DA697A4}" type="parTrans" cxnId="{DAEEE9E6-14BE-4781-B7BE-D3393C4AE0B8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97A92A32-5BCA-4CC1-9E94-AE81E278D63D}" type="sibTrans" cxnId="{DAEEE9E6-14BE-4781-B7BE-D3393C4AE0B8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80F81801-029E-7E42-81C6-9CDEB12640F8}">
      <dgm:prSet phldrT="[Texto]" custT="1"/>
      <dgm:spPr/>
      <dgm:t>
        <a:bodyPr/>
        <a:lstStyle/>
        <a:p>
          <a:pPr algn="just"/>
          <a:r>
            <a:rPr lang="es-ES" sz="1600" b="0" dirty="0" smtClean="0"/>
            <a:t>3. </a:t>
          </a:r>
          <a:r>
            <a:rPr lang="es-ES_tradnl" sz="1600" dirty="0" smtClean="0"/>
            <a:t>Desarrollar la </a:t>
          </a:r>
          <a:r>
            <a:rPr lang="es-ES_tradnl" sz="1600" b="1" dirty="0" smtClean="0"/>
            <a:t>infraestructura de calidad </a:t>
          </a:r>
          <a:r>
            <a:rPr lang="es-ES_tradnl" sz="1600" dirty="0" smtClean="0"/>
            <a:t>de manera integral:</a:t>
          </a:r>
        </a:p>
        <a:p>
          <a:pPr algn="just"/>
          <a:r>
            <a:rPr lang="es-ES_tradnl" sz="1600" dirty="0" smtClean="0"/>
            <a:t>- Laboratorios</a:t>
          </a:r>
        </a:p>
        <a:p>
          <a:pPr algn="just"/>
          <a:r>
            <a:rPr lang="es-ES_tradnl" sz="1600" dirty="0" smtClean="0"/>
            <a:t>- Control </a:t>
          </a:r>
          <a:r>
            <a:rPr lang="es-ES_tradnl" sz="1600" dirty="0" smtClean="0">
              <a:solidFill>
                <a:schemeClr val="bg1"/>
              </a:solidFill>
            </a:rPr>
            <a:t>posterior y vigilancia de mercado en función de perfiles de riesgo</a:t>
          </a:r>
          <a:endParaRPr lang="es-EC" sz="1600" b="0" dirty="0">
            <a:solidFill>
              <a:schemeClr val="bg1"/>
            </a:solidFill>
          </a:endParaRPr>
        </a:p>
      </dgm:t>
    </dgm:pt>
    <dgm:pt modelId="{A5F1B172-1252-B842-9641-F2A379B92538}" type="parTrans" cxnId="{0534B032-62A3-DC4A-99D5-DCA006D53D94}">
      <dgm:prSet/>
      <dgm:spPr/>
      <dgm:t>
        <a:bodyPr/>
        <a:lstStyle/>
        <a:p>
          <a:pPr algn="just"/>
          <a:endParaRPr lang="es-ES_tradnl" b="0"/>
        </a:p>
      </dgm:t>
    </dgm:pt>
    <dgm:pt modelId="{55264B3F-9E76-6E42-97BB-81E8561AB964}" type="sibTrans" cxnId="{0534B032-62A3-DC4A-99D5-DCA006D53D94}">
      <dgm:prSet/>
      <dgm:spPr/>
      <dgm:t>
        <a:bodyPr/>
        <a:lstStyle/>
        <a:p>
          <a:pPr algn="just"/>
          <a:endParaRPr lang="es-ES_tradnl" b="0"/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26204203-B514-4486-A788-373FBF1563D5}" type="pres">
      <dgm:prSet presAssocID="{7B094721-A457-478E-9093-C0F5EB361CBC}" presName="composite" presStyleCnt="0"/>
      <dgm:spPr/>
    </dgm:pt>
    <dgm:pt modelId="{B447647A-B443-4BBB-8E4A-793BA1D3F87C}" type="pres">
      <dgm:prSet presAssocID="{7B094721-A457-478E-9093-C0F5EB361CBC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s-ES_tradnl"/>
        </a:p>
      </dgm:t>
    </dgm:pt>
    <dgm:pt modelId="{CAFB5A1B-3EF5-4402-9030-72C49076FD34}" type="pres">
      <dgm:prSet presAssocID="{7B094721-A457-478E-9093-C0F5EB361CBC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9B4DCA-D06E-4F95-B1E7-6E1E431659AF}" type="pres">
      <dgm:prSet presAssocID="{FFC332D7-8846-4CD3-B6EE-08C6486D1AA8}" presName="spacing" presStyleCnt="0"/>
      <dgm:spPr/>
    </dgm:pt>
    <dgm:pt modelId="{8FAD0940-B245-4185-AC68-3951FFF4AE62}" type="pres">
      <dgm:prSet presAssocID="{49DDEF30-6AF7-4333-AE07-FEC13B609C9E}" presName="composite" presStyleCnt="0"/>
      <dgm:spPr/>
    </dgm:pt>
    <dgm:pt modelId="{5D49C065-AEC1-4A55-A870-9E37C7AE2211}" type="pres">
      <dgm:prSet presAssocID="{49DDEF30-6AF7-4333-AE07-FEC13B609C9E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s-ES_tradnl"/>
        </a:p>
      </dgm:t>
    </dgm:pt>
    <dgm:pt modelId="{DBC319F7-6F71-48D7-9E1E-2C396356CAA6}" type="pres">
      <dgm:prSet presAssocID="{49DDEF30-6AF7-4333-AE07-FEC13B609C9E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B97A503F-2828-D14C-A543-577BE5E4D6E3}" type="pres">
      <dgm:prSet presAssocID="{97A92A32-5BCA-4CC1-9E94-AE81E278D63D}" presName="spacing" presStyleCnt="0"/>
      <dgm:spPr/>
    </dgm:pt>
    <dgm:pt modelId="{60221586-A261-974B-BF37-7B62981CD153}" type="pres">
      <dgm:prSet presAssocID="{80F81801-029E-7E42-81C6-9CDEB12640F8}" presName="composite" presStyleCnt="0"/>
      <dgm:spPr/>
    </dgm:pt>
    <dgm:pt modelId="{B60AD3EA-4F30-104C-B5A3-97C792F93928}" type="pres">
      <dgm:prSet presAssocID="{80F81801-029E-7E42-81C6-9CDEB12640F8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  <dgm:t>
        <a:bodyPr/>
        <a:lstStyle/>
        <a:p>
          <a:endParaRPr lang="es-ES_tradnl"/>
        </a:p>
      </dgm:t>
    </dgm:pt>
    <dgm:pt modelId="{3EC8432B-D683-2549-B38A-48545F2E6976}" type="pres">
      <dgm:prSet presAssocID="{80F81801-029E-7E42-81C6-9CDEB12640F8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3B31E7C3-529C-ED42-A063-A6C6C93876B9}" type="presOf" srcId="{7B094721-A457-478E-9093-C0F5EB361CBC}" destId="{CAFB5A1B-3EF5-4402-9030-72C49076FD34}" srcOrd="0" destOrd="0" presId="urn:microsoft.com/office/officeart/2005/8/layout/vList3#5"/>
    <dgm:cxn modelId="{3BA2BE55-27DD-2046-9C5C-B462434342B4}" type="presOf" srcId="{E47A4808-FF3D-4762-A95D-3BBD76EB2449}" destId="{678575DA-649C-4E3C-A8D3-7A3D3B579427}" srcOrd="0" destOrd="0" presId="urn:microsoft.com/office/officeart/2005/8/layout/vList3#5"/>
    <dgm:cxn modelId="{8E18DE30-55FF-BE47-8939-CEEDF1EA9B0E}" type="presOf" srcId="{80F81801-029E-7E42-81C6-9CDEB12640F8}" destId="{3EC8432B-D683-2549-B38A-48545F2E6976}" srcOrd="0" destOrd="0" presId="urn:microsoft.com/office/officeart/2005/8/layout/vList3#5"/>
    <dgm:cxn modelId="{0534B032-62A3-DC4A-99D5-DCA006D53D94}" srcId="{E47A4808-FF3D-4762-A95D-3BBD76EB2449}" destId="{80F81801-029E-7E42-81C6-9CDEB12640F8}" srcOrd="2" destOrd="0" parTransId="{A5F1B172-1252-B842-9641-F2A379B92538}" sibTransId="{55264B3F-9E76-6E42-97BB-81E8561AB964}"/>
    <dgm:cxn modelId="{DAEEE9E6-14BE-4781-B7BE-D3393C4AE0B8}" srcId="{E47A4808-FF3D-4762-A95D-3BBD76EB2449}" destId="{49DDEF30-6AF7-4333-AE07-FEC13B609C9E}" srcOrd="1" destOrd="0" parTransId="{87D54558-33B3-478E-9C0C-D6B62DA697A4}" sibTransId="{97A92A32-5BCA-4CC1-9E94-AE81E278D63D}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6F065B7A-9EF8-104C-8166-34C017D4CCBA}" type="presOf" srcId="{49DDEF30-6AF7-4333-AE07-FEC13B609C9E}" destId="{DBC319F7-6F71-48D7-9E1E-2C396356CAA6}" srcOrd="0" destOrd="0" presId="urn:microsoft.com/office/officeart/2005/8/layout/vList3#5"/>
    <dgm:cxn modelId="{C8C6B7B2-89CD-814A-AE54-F873413EB145}" type="presParOf" srcId="{678575DA-649C-4E3C-A8D3-7A3D3B579427}" destId="{26204203-B514-4486-A788-373FBF1563D5}" srcOrd="0" destOrd="0" presId="urn:microsoft.com/office/officeart/2005/8/layout/vList3#5"/>
    <dgm:cxn modelId="{2C3F2C48-07A0-4F46-B960-3E053E155F83}" type="presParOf" srcId="{26204203-B514-4486-A788-373FBF1563D5}" destId="{B447647A-B443-4BBB-8E4A-793BA1D3F87C}" srcOrd="0" destOrd="0" presId="urn:microsoft.com/office/officeart/2005/8/layout/vList3#5"/>
    <dgm:cxn modelId="{1BDBE1B9-50BB-A444-9865-3079EAB9E977}" type="presParOf" srcId="{26204203-B514-4486-A788-373FBF1563D5}" destId="{CAFB5A1B-3EF5-4402-9030-72C49076FD34}" srcOrd="1" destOrd="0" presId="urn:microsoft.com/office/officeart/2005/8/layout/vList3#5"/>
    <dgm:cxn modelId="{F8D735B7-E40A-CF4D-A5C1-88EBC85BFF63}" type="presParOf" srcId="{678575DA-649C-4E3C-A8D3-7A3D3B579427}" destId="{C49B4DCA-D06E-4F95-B1E7-6E1E431659AF}" srcOrd="1" destOrd="0" presId="urn:microsoft.com/office/officeart/2005/8/layout/vList3#5"/>
    <dgm:cxn modelId="{36424E29-D680-634F-92C6-AA1076C1DC4E}" type="presParOf" srcId="{678575DA-649C-4E3C-A8D3-7A3D3B579427}" destId="{8FAD0940-B245-4185-AC68-3951FFF4AE62}" srcOrd="2" destOrd="0" presId="urn:microsoft.com/office/officeart/2005/8/layout/vList3#5"/>
    <dgm:cxn modelId="{9F8B345E-99CF-BE4C-BBB8-C468F54F9DCE}" type="presParOf" srcId="{8FAD0940-B245-4185-AC68-3951FFF4AE62}" destId="{5D49C065-AEC1-4A55-A870-9E37C7AE2211}" srcOrd="0" destOrd="0" presId="urn:microsoft.com/office/officeart/2005/8/layout/vList3#5"/>
    <dgm:cxn modelId="{C0DF56E5-7F47-A648-8845-14CF5B606DC1}" type="presParOf" srcId="{8FAD0940-B245-4185-AC68-3951FFF4AE62}" destId="{DBC319F7-6F71-48D7-9E1E-2C396356CAA6}" srcOrd="1" destOrd="0" presId="urn:microsoft.com/office/officeart/2005/8/layout/vList3#5"/>
    <dgm:cxn modelId="{1E59694D-88CB-7C49-995E-DC07BF3134C9}" type="presParOf" srcId="{678575DA-649C-4E3C-A8D3-7A3D3B579427}" destId="{B97A503F-2828-D14C-A543-577BE5E4D6E3}" srcOrd="3" destOrd="0" presId="urn:microsoft.com/office/officeart/2005/8/layout/vList3#5"/>
    <dgm:cxn modelId="{3DA98C71-0943-8A40-A687-AE09FA5C5A35}" type="presParOf" srcId="{678575DA-649C-4E3C-A8D3-7A3D3B579427}" destId="{60221586-A261-974B-BF37-7B62981CD153}" srcOrd="4" destOrd="0" presId="urn:microsoft.com/office/officeart/2005/8/layout/vList3#5"/>
    <dgm:cxn modelId="{479E3E0A-05B6-FB4C-A5BB-D976A76B1164}" type="presParOf" srcId="{60221586-A261-974B-BF37-7B62981CD153}" destId="{B60AD3EA-4F30-104C-B5A3-97C792F93928}" srcOrd="0" destOrd="0" presId="urn:microsoft.com/office/officeart/2005/8/layout/vList3#5"/>
    <dgm:cxn modelId="{A10BAAA6-7757-3D42-BE44-B50F9B67C126}" type="presParOf" srcId="{60221586-A261-974B-BF37-7B62981CD153}" destId="{3EC8432B-D683-2549-B38A-48545F2E6976}" srcOrd="1" destOrd="0" presId="urn:microsoft.com/office/officeart/2005/8/layout/vList3#5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1F20434-E4ED-47D3-9BFE-DD5D33C2FBE8}">
      <dgm:prSet phldrT="[Texto]" custT="1"/>
      <dgm:spPr/>
      <dgm:t>
        <a:bodyPr/>
        <a:lstStyle/>
        <a:p>
          <a:pPr algn="l"/>
          <a:r>
            <a:rPr lang="es-ES" sz="1700" dirty="0" smtClean="0"/>
            <a:t>5. </a:t>
          </a:r>
          <a:r>
            <a:rPr lang="es-ES" sz="1700" dirty="0" smtClean="0">
              <a:solidFill>
                <a:schemeClr val="bg1"/>
              </a:solidFill>
            </a:rPr>
            <a:t>Generar condiciones para el desarrollo productivo competitivo de las EPS  y artesanos</a:t>
          </a:r>
        </a:p>
        <a:p>
          <a:pPr algn="l"/>
          <a:r>
            <a:rPr lang="es-ES" sz="1700" dirty="0" smtClean="0">
              <a:solidFill>
                <a:schemeClr val="bg1"/>
              </a:solidFill>
            </a:rPr>
            <a:t>- Trasladar competencias productivas de la EPS del MIES al MPCEI</a:t>
          </a:r>
        </a:p>
        <a:p>
          <a:pPr algn="l"/>
          <a:r>
            <a:rPr lang="es-ES" sz="1700" dirty="0" smtClean="0">
              <a:solidFill>
                <a:schemeClr val="bg1"/>
              </a:solidFill>
            </a:rPr>
            <a:t>- Implementar  un programa de fortalecimiento empresarial para EPS</a:t>
          </a:r>
        </a:p>
        <a:p>
          <a:pPr algn="l"/>
          <a:r>
            <a:rPr lang="es-ES" sz="1700" dirty="0" smtClean="0">
              <a:solidFill>
                <a:schemeClr val="bg1"/>
              </a:solidFill>
            </a:rPr>
            <a:t>- Implementar un programa de certificación de calidad para EPS</a:t>
          </a:r>
        </a:p>
        <a:p>
          <a:pPr algn="l"/>
          <a:r>
            <a:rPr lang="es-ES" sz="1700" dirty="0" smtClean="0">
              <a:solidFill>
                <a:schemeClr val="bg1"/>
              </a:solidFill>
            </a:rPr>
            <a:t>- Difundir las características de la EPS  a las instituciones públicas</a:t>
          </a:r>
        </a:p>
        <a:p>
          <a:pPr algn="l"/>
          <a:r>
            <a:rPr lang="es-ES" sz="1700" dirty="0" smtClean="0">
              <a:solidFill>
                <a:schemeClr val="bg1"/>
              </a:solidFill>
            </a:rPr>
            <a:t>- Implementar la Ley Orgánica para el desarrollo Artesanal </a:t>
          </a:r>
        </a:p>
      </dgm:t>
    </dgm:pt>
    <dgm:pt modelId="{6F8AF80D-5122-4277-B1DE-82A0EAC8CC7F}" type="sibTrans" cxnId="{86D9A931-91F8-4F80-BCC0-7C3618A92641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5EC78CB6-C490-4C28-90EA-37762D3A1ECD}" type="parTrans" cxnId="{86D9A931-91F8-4F80-BCC0-7C3618A92641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7B094721-A457-478E-9093-C0F5EB361CBC}">
      <dgm:prSet phldrT="[Texto]" custT="1"/>
      <dgm:spPr/>
      <dgm:t>
        <a:bodyPr/>
        <a:lstStyle/>
        <a:p>
          <a:pPr algn="just"/>
          <a:r>
            <a:rPr lang="es-EC" sz="1800" b="0" dirty="0" smtClean="0"/>
            <a:t>4. </a:t>
          </a:r>
          <a:r>
            <a:rPr lang="es-ES" sz="1800" b="0" dirty="0" smtClean="0"/>
            <a:t>Adquirir</a:t>
          </a:r>
          <a:r>
            <a:rPr lang="es-ES" sz="1800" b="0" baseline="0" dirty="0" smtClean="0"/>
            <a:t> </a:t>
          </a:r>
          <a:r>
            <a:rPr lang="es-ES" sz="1800" b="1" baseline="0" dirty="0" smtClean="0"/>
            <a:t>materias primas y bienes capital a precios internacionales </a:t>
          </a:r>
        </a:p>
        <a:p>
          <a:pPr algn="just"/>
          <a:r>
            <a:rPr lang="es-ES" sz="1800" b="1" baseline="0" dirty="0" smtClean="0">
              <a:cs typeface="Calibri" pitchFamily="34" charset="0"/>
            </a:rPr>
            <a:t>- </a:t>
          </a:r>
          <a:r>
            <a:rPr lang="es-ES" sz="1800" b="0" baseline="0" dirty="0" smtClean="0">
              <a:cs typeface="Calibri" pitchFamily="34" charset="0"/>
            </a:rPr>
            <a:t>Racionalizar Aranceles </a:t>
          </a:r>
        </a:p>
        <a:p>
          <a:pPr algn="just"/>
          <a:r>
            <a:rPr lang="es-ES" sz="1800" b="0" baseline="0" dirty="0" smtClean="0">
              <a:cs typeface="Calibri" pitchFamily="34" charset="0"/>
            </a:rPr>
            <a:t>- Desmantelar el ISD</a:t>
          </a:r>
        </a:p>
        <a:p>
          <a:pPr algn="just"/>
          <a:r>
            <a:rPr lang="es-ES" sz="1800" b="0" baseline="0" dirty="0" smtClean="0"/>
            <a:t>-</a:t>
          </a:r>
          <a:r>
            <a:rPr lang="es-EC" sz="1800" dirty="0" smtClean="0"/>
            <a:t>Realizar una revisión integral que permita corregir las condiciones tributarias para el sector empresarial </a:t>
          </a:r>
          <a:endParaRPr lang="es-ES_tradnl" sz="1600" b="0" dirty="0" smtClean="0">
            <a:cs typeface="Calibri" pitchFamily="34" charset="0"/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26204203-B514-4486-A788-373FBF1563D5}" type="pres">
      <dgm:prSet presAssocID="{7B094721-A457-478E-9093-C0F5EB361CBC}" presName="composite" presStyleCnt="0"/>
      <dgm:spPr/>
    </dgm:pt>
    <dgm:pt modelId="{B447647A-B443-4BBB-8E4A-793BA1D3F87C}" type="pres">
      <dgm:prSet presAssocID="{7B094721-A457-478E-9093-C0F5EB361CBC}" presName="imgShp" presStyleLbl="fgImgPlace1" presStyleIdx="0" presStyleCnt="2" custScaleX="101246" custScaleY="113957" custLinFactNeighborX="10005" custLinFactNeighborY="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  <dgm:t>
        <a:bodyPr/>
        <a:lstStyle/>
        <a:p>
          <a:endParaRPr lang="es-ES_tradnl"/>
        </a:p>
      </dgm:t>
    </dgm:pt>
    <dgm:pt modelId="{CAFB5A1B-3EF5-4402-9030-72C49076FD34}" type="pres">
      <dgm:prSet presAssocID="{7B094721-A457-478E-9093-C0F5EB361CBC}" presName="txShp" presStyleLbl="node1" presStyleIdx="0" presStyleCnt="2" custScaleX="96693" custScaleY="113907" custLinFactNeighborX="2163" custLinFactNeighborY="-25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9B4DCA-D06E-4F95-B1E7-6E1E431659AF}" type="pres">
      <dgm:prSet presAssocID="{FFC332D7-8846-4CD3-B6EE-08C6486D1AA8}" presName="spacing" presStyleCnt="0"/>
      <dgm:spPr/>
    </dgm:pt>
    <dgm:pt modelId="{AF1ECF0E-FA59-4B19-8ACF-E7A086A7948B}" type="pres">
      <dgm:prSet presAssocID="{71F20434-E4ED-47D3-9BFE-DD5D33C2FBE8}" presName="composite" presStyleCnt="0"/>
      <dgm:spPr/>
    </dgm:pt>
    <dgm:pt modelId="{CDD43C58-9CFF-4FD5-A510-0AD3EAFB537B}" type="pres">
      <dgm:prSet presAssocID="{71F20434-E4ED-47D3-9BFE-DD5D33C2FBE8}" presName="imgShp" presStyleLbl="fgImgPlace1" presStyleIdx="1" presStyleCnt="2" custScaleX="118352" custScaleY="144726" custLinFactNeighborX="9564" custLinFactNeighborY="-708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s-ES_tradnl"/>
        </a:p>
      </dgm:t>
    </dgm:pt>
    <dgm:pt modelId="{86FC33ED-0662-447F-A590-A4CDE2D31DFA}" type="pres">
      <dgm:prSet presAssocID="{71F20434-E4ED-47D3-9BFE-DD5D33C2FBE8}" presName="txShp" presStyleLbl="node1" presStyleIdx="1" presStyleCnt="2" custScaleX="101972" custScaleY="159168" custLinFactNeighborX="927" custLinFactNeighborY="25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A8D44C9F-3530-4BD8-96CA-72286DC1A712}" type="presOf" srcId="{71F20434-E4ED-47D3-9BFE-DD5D33C2FBE8}" destId="{86FC33ED-0662-447F-A590-A4CDE2D31DFA}" srcOrd="0" destOrd="0" presId="urn:microsoft.com/office/officeart/2005/8/layout/vList3#5"/>
    <dgm:cxn modelId="{B8F3CD7B-7CEB-4B02-9D94-359B78A4E7F9}" type="presOf" srcId="{E47A4808-FF3D-4762-A95D-3BBD76EB2449}" destId="{678575DA-649C-4E3C-A8D3-7A3D3B579427}" srcOrd="0" destOrd="0" presId="urn:microsoft.com/office/officeart/2005/8/layout/vList3#5"/>
    <dgm:cxn modelId="{86D9A931-91F8-4F80-BCC0-7C3618A92641}" srcId="{E47A4808-FF3D-4762-A95D-3BBD76EB2449}" destId="{71F20434-E4ED-47D3-9BFE-DD5D33C2FBE8}" srcOrd="1" destOrd="0" parTransId="{5EC78CB6-C490-4C28-90EA-37762D3A1ECD}" sibTransId="{6F8AF80D-5122-4277-B1DE-82A0EAC8CC7F}"/>
    <dgm:cxn modelId="{9D2EDF76-14B9-4574-8032-D21CD6178E90}" type="presOf" srcId="{7B094721-A457-478E-9093-C0F5EB361CBC}" destId="{CAFB5A1B-3EF5-4402-9030-72C49076FD34}" srcOrd="0" destOrd="0" presId="urn:microsoft.com/office/officeart/2005/8/layout/vList3#5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F0357FA2-0E2D-4D1C-A647-B7FC4DE78C55}" type="presParOf" srcId="{678575DA-649C-4E3C-A8D3-7A3D3B579427}" destId="{26204203-B514-4486-A788-373FBF1563D5}" srcOrd="0" destOrd="0" presId="urn:microsoft.com/office/officeart/2005/8/layout/vList3#5"/>
    <dgm:cxn modelId="{2F5081D3-3E6A-4286-8E10-9A8674423E1C}" type="presParOf" srcId="{26204203-B514-4486-A788-373FBF1563D5}" destId="{B447647A-B443-4BBB-8E4A-793BA1D3F87C}" srcOrd="0" destOrd="0" presId="urn:microsoft.com/office/officeart/2005/8/layout/vList3#5"/>
    <dgm:cxn modelId="{84B89EF2-7003-49B3-82BA-23E15147CC9C}" type="presParOf" srcId="{26204203-B514-4486-A788-373FBF1563D5}" destId="{CAFB5A1B-3EF5-4402-9030-72C49076FD34}" srcOrd="1" destOrd="0" presId="urn:microsoft.com/office/officeart/2005/8/layout/vList3#5"/>
    <dgm:cxn modelId="{63091229-2A6B-4A0B-99EF-38B954035841}" type="presParOf" srcId="{678575DA-649C-4E3C-A8D3-7A3D3B579427}" destId="{C49B4DCA-D06E-4F95-B1E7-6E1E431659AF}" srcOrd="1" destOrd="0" presId="urn:microsoft.com/office/officeart/2005/8/layout/vList3#5"/>
    <dgm:cxn modelId="{444AC994-D0E2-4EB5-92D2-93D71773D55B}" type="presParOf" srcId="{678575DA-649C-4E3C-A8D3-7A3D3B579427}" destId="{AF1ECF0E-FA59-4B19-8ACF-E7A086A7948B}" srcOrd="2" destOrd="0" presId="urn:microsoft.com/office/officeart/2005/8/layout/vList3#5"/>
    <dgm:cxn modelId="{D762B6F1-3EA5-4F45-8F8D-1453C524E954}" type="presParOf" srcId="{AF1ECF0E-FA59-4B19-8ACF-E7A086A7948B}" destId="{CDD43C58-9CFF-4FD5-A510-0AD3EAFB537B}" srcOrd="0" destOrd="0" presId="urn:microsoft.com/office/officeart/2005/8/layout/vList3#5"/>
    <dgm:cxn modelId="{FCB8EE9C-3AFA-454A-A389-E099712FEF16}" type="presParOf" srcId="{AF1ECF0E-FA59-4B19-8ACF-E7A086A7948B}" destId="{86FC33ED-0662-447F-A590-A4CDE2D31DFA}" srcOrd="1" destOrd="0" presId="urn:microsoft.com/office/officeart/2005/8/layout/vList3#5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094721-A457-478E-9093-C0F5EB361CBC}">
      <dgm:prSet phldrT="[Texto]" custT="1"/>
      <dgm:spPr/>
      <dgm:t>
        <a:bodyPr/>
        <a:lstStyle/>
        <a:p>
          <a:pPr algn="just"/>
          <a:r>
            <a:rPr lang="es-ES" sz="1800" b="1" dirty="0" smtClean="0">
              <a:solidFill>
                <a:schemeClr val="bg1"/>
              </a:solidFill>
              <a:cs typeface="Calibri" pitchFamily="34" charset="0"/>
            </a:rPr>
            <a:t>1. Adaptabilidad laboral con diálogo social:</a:t>
          </a:r>
          <a:r>
            <a:rPr lang="es-ES" sz="1800" b="0" dirty="0" smtClean="0">
              <a:solidFill>
                <a:schemeClr val="bg1"/>
              </a:solidFill>
              <a:cs typeface="Calibri" pitchFamily="34" charset="0"/>
            </a:rPr>
            <a:t>
- Reducción de costos de transacción para inicio y cierre de relación laboral</a:t>
          </a:r>
          <a:endParaRPr lang="es-ES_tradnl" sz="1800" b="0" dirty="0" smtClean="0">
            <a:cs typeface="Calibri" pitchFamily="34" charset="0"/>
          </a:endParaRPr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71F20434-E4ED-47D3-9BFE-DD5D33C2FBE8}">
      <dgm:prSet phldrT="[Texto]" custT="1"/>
      <dgm:spPr/>
      <dgm:t>
        <a:bodyPr/>
        <a:lstStyle/>
        <a:p>
          <a:pPr algn="l"/>
          <a:r>
            <a:rPr lang="es-ES" sz="1600" b="1" dirty="0" smtClean="0">
              <a:solidFill>
                <a:schemeClr val="bg1"/>
              </a:solidFill>
              <a:cs typeface="Calibri" pitchFamily="34" charset="0"/>
            </a:rPr>
            <a:t>2. Modalidades eficientes de contratación y jornadas de trabajo:</a:t>
          </a:r>
          <a:r>
            <a:rPr lang="es-ES" sz="1600" b="0" dirty="0" smtClean="0">
              <a:solidFill>
                <a:schemeClr val="bg1"/>
              </a:solidFill>
              <a:cs typeface="Calibri" pitchFamily="34" charset="0"/>
            </a:rPr>
            <a:t>
- Jornadas adaptables a ciclos de producción
- Reducción de recargos por jornadas</a:t>
          </a:r>
          <a:endParaRPr lang="es-EC" sz="1600" b="0" dirty="0">
            <a:solidFill>
              <a:schemeClr val="bg1"/>
            </a:solidFill>
          </a:endParaRPr>
        </a:p>
      </dgm:t>
    </dgm:pt>
    <dgm:pt modelId="{5EC78CB6-C490-4C28-90EA-37762D3A1ECD}" type="parTrans" cxnId="{86D9A931-91F8-4F80-BCC0-7C3618A92641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6F8AF80D-5122-4277-B1DE-82A0EAC8CC7F}" type="sibTrans" cxnId="{86D9A931-91F8-4F80-BCC0-7C3618A92641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49DDEF30-6AF7-4333-AE07-FEC13B609C9E}">
      <dgm:prSet phldrT="[Texto]" custT="1"/>
      <dgm:spPr/>
      <dgm:t>
        <a:bodyPr/>
        <a:lstStyle/>
        <a:p>
          <a:pPr algn="l"/>
          <a:r>
            <a:rPr lang="es-ES" sz="1600" b="1" dirty="0" smtClean="0">
              <a:solidFill>
                <a:schemeClr val="bg1"/>
              </a:solidFill>
              <a:cs typeface="Calibri" pitchFamily="34" charset="0"/>
            </a:rPr>
            <a:t>3. Modernización de legislación laboral:</a:t>
          </a:r>
          <a:r>
            <a:rPr lang="es-ES" sz="1600" b="0" dirty="0" smtClean="0">
              <a:solidFill>
                <a:schemeClr val="bg1"/>
              </a:solidFill>
              <a:cs typeface="Calibri" pitchFamily="34" charset="0"/>
            </a:rPr>
            <a:t>
- Fortalecer mediación laboral
- Reemplazo de figura de jubilación patronal</a:t>
          </a:r>
        </a:p>
        <a:p>
          <a:pPr algn="l"/>
          <a:r>
            <a:rPr lang="es-ES_tradnl" sz="1600" b="0" dirty="0" smtClean="0">
              <a:solidFill>
                <a:schemeClr val="bg1"/>
              </a:solidFill>
              <a:cs typeface="Calibri" pitchFamily="34" charset="0"/>
            </a:rPr>
            <a:t>- Reconocer el trabajo asociado de la EPS como una modalidad laboral</a:t>
          </a:r>
        </a:p>
        <a:p>
          <a:pPr algn="l"/>
          <a:r>
            <a:rPr lang="es-ES_tradnl" sz="1600" b="0" dirty="0" smtClean="0">
              <a:solidFill>
                <a:schemeClr val="bg1"/>
              </a:solidFill>
              <a:cs typeface="Calibri" pitchFamily="34" charset="0"/>
            </a:rPr>
            <a:t>- Contar con una modalidad de afiliación especifica para la EPS</a:t>
          </a:r>
        </a:p>
      </dgm:t>
    </dgm:pt>
    <dgm:pt modelId="{87D54558-33B3-478E-9C0C-D6B62DA697A4}" type="parTrans" cxnId="{DAEEE9E6-14BE-4781-B7BE-D3393C4AE0B8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97A92A32-5BCA-4CC1-9E94-AE81E278D63D}" type="sibTrans" cxnId="{DAEEE9E6-14BE-4781-B7BE-D3393C4AE0B8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26204203-B514-4486-A788-373FBF1563D5}" type="pres">
      <dgm:prSet presAssocID="{7B094721-A457-478E-9093-C0F5EB361CBC}" presName="composite" presStyleCnt="0"/>
      <dgm:spPr/>
    </dgm:pt>
    <dgm:pt modelId="{B447647A-B443-4BBB-8E4A-793BA1D3F87C}" type="pres">
      <dgm:prSet presAssocID="{7B094721-A457-478E-9093-C0F5EB361CBC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  <dgm:t>
        <a:bodyPr/>
        <a:lstStyle/>
        <a:p>
          <a:endParaRPr lang="es-ES_tradnl"/>
        </a:p>
      </dgm:t>
    </dgm:pt>
    <dgm:pt modelId="{CAFB5A1B-3EF5-4402-9030-72C49076FD34}" type="pres">
      <dgm:prSet presAssocID="{7B094721-A457-478E-9093-C0F5EB361CBC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9B4DCA-D06E-4F95-B1E7-6E1E431659AF}" type="pres">
      <dgm:prSet presAssocID="{FFC332D7-8846-4CD3-B6EE-08C6486D1AA8}" presName="spacing" presStyleCnt="0"/>
      <dgm:spPr/>
    </dgm:pt>
    <dgm:pt modelId="{AF1ECF0E-FA59-4B19-8ACF-E7A086A7948B}" type="pres">
      <dgm:prSet presAssocID="{71F20434-E4ED-47D3-9BFE-DD5D33C2FBE8}" presName="composite" presStyleCnt="0"/>
      <dgm:spPr/>
    </dgm:pt>
    <dgm:pt modelId="{CDD43C58-9CFF-4FD5-A510-0AD3EAFB537B}" type="pres">
      <dgm:prSet presAssocID="{71F20434-E4ED-47D3-9BFE-DD5D33C2FBE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s-ES_tradnl"/>
        </a:p>
      </dgm:t>
    </dgm:pt>
    <dgm:pt modelId="{86FC33ED-0662-447F-A590-A4CDE2D31DFA}" type="pres">
      <dgm:prSet presAssocID="{71F20434-E4ED-47D3-9BFE-DD5D33C2FBE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A3E8E74B-5AD8-478D-8C02-9D99017FC266}" type="pres">
      <dgm:prSet presAssocID="{6F8AF80D-5122-4277-B1DE-82A0EAC8CC7F}" presName="spacing" presStyleCnt="0"/>
      <dgm:spPr/>
    </dgm:pt>
    <dgm:pt modelId="{8FAD0940-B245-4185-AC68-3951FFF4AE62}" type="pres">
      <dgm:prSet presAssocID="{49DDEF30-6AF7-4333-AE07-FEC13B609C9E}" presName="composite" presStyleCnt="0"/>
      <dgm:spPr/>
    </dgm:pt>
    <dgm:pt modelId="{5D49C065-AEC1-4A55-A870-9E37C7AE2211}" type="pres">
      <dgm:prSet presAssocID="{49DDEF30-6AF7-4333-AE07-FEC13B609C9E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  <dgm:t>
        <a:bodyPr/>
        <a:lstStyle/>
        <a:p>
          <a:endParaRPr lang="es-ES_tradnl"/>
        </a:p>
      </dgm:t>
    </dgm:pt>
    <dgm:pt modelId="{DBC319F7-6F71-48D7-9E1E-2C396356CAA6}" type="pres">
      <dgm:prSet presAssocID="{49DDEF30-6AF7-4333-AE07-FEC13B609C9E}" presName="txShp" presStyleLbl="node1" presStyleIdx="2" presStyleCnt="3" custScaleY="154640" custLinFactNeighborX="452" custLinFactNeighborY="9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1CB454A3-77F4-4FBE-990D-3F11A1BD092D}" type="presOf" srcId="{7B094721-A457-478E-9093-C0F5EB361CBC}" destId="{CAFB5A1B-3EF5-4402-9030-72C49076FD34}" srcOrd="0" destOrd="0" presId="urn:microsoft.com/office/officeart/2005/8/layout/vList3#5"/>
    <dgm:cxn modelId="{86D9A931-91F8-4F80-BCC0-7C3618A92641}" srcId="{E47A4808-FF3D-4762-A95D-3BBD76EB2449}" destId="{71F20434-E4ED-47D3-9BFE-DD5D33C2FBE8}" srcOrd="1" destOrd="0" parTransId="{5EC78CB6-C490-4C28-90EA-37762D3A1ECD}" sibTransId="{6F8AF80D-5122-4277-B1DE-82A0EAC8CC7F}"/>
    <dgm:cxn modelId="{DAEEE9E6-14BE-4781-B7BE-D3393C4AE0B8}" srcId="{E47A4808-FF3D-4762-A95D-3BBD76EB2449}" destId="{49DDEF30-6AF7-4333-AE07-FEC13B609C9E}" srcOrd="2" destOrd="0" parTransId="{87D54558-33B3-478E-9C0C-D6B62DA697A4}" sibTransId="{97A92A32-5BCA-4CC1-9E94-AE81E278D63D}"/>
    <dgm:cxn modelId="{3F84EDA2-7688-44FC-8553-F684CA26C020}" type="presOf" srcId="{71F20434-E4ED-47D3-9BFE-DD5D33C2FBE8}" destId="{86FC33ED-0662-447F-A590-A4CDE2D31DFA}" srcOrd="0" destOrd="0" presId="urn:microsoft.com/office/officeart/2005/8/layout/vList3#5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D027979A-6584-4072-87ED-A93E97B7800D}" type="presOf" srcId="{E47A4808-FF3D-4762-A95D-3BBD76EB2449}" destId="{678575DA-649C-4E3C-A8D3-7A3D3B579427}" srcOrd="0" destOrd="0" presId="urn:microsoft.com/office/officeart/2005/8/layout/vList3#5"/>
    <dgm:cxn modelId="{8E4C5D62-4FD9-4105-9355-36E835FA656B}" type="presOf" srcId="{49DDEF30-6AF7-4333-AE07-FEC13B609C9E}" destId="{DBC319F7-6F71-48D7-9E1E-2C396356CAA6}" srcOrd="0" destOrd="0" presId="urn:microsoft.com/office/officeart/2005/8/layout/vList3#5"/>
    <dgm:cxn modelId="{CA3DDD9A-B50F-4573-901D-8C1950617676}" type="presParOf" srcId="{678575DA-649C-4E3C-A8D3-7A3D3B579427}" destId="{26204203-B514-4486-A788-373FBF1563D5}" srcOrd="0" destOrd="0" presId="urn:microsoft.com/office/officeart/2005/8/layout/vList3#5"/>
    <dgm:cxn modelId="{A5189018-E8FF-4E5F-919A-6C879CCD6356}" type="presParOf" srcId="{26204203-B514-4486-A788-373FBF1563D5}" destId="{B447647A-B443-4BBB-8E4A-793BA1D3F87C}" srcOrd="0" destOrd="0" presId="urn:microsoft.com/office/officeart/2005/8/layout/vList3#5"/>
    <dgm:cxn modelId="{5B004C8F-AABC-4201-AC8B-A0401C2BE532}" type="presParOf" srcId="{26204203-B514-4486-A788-373FBF1563D5}" destId="{CAFB5A1B-3EF5-4402-9030-72C49076FD34}" srcOrd="1" destOrd="0" presId="urn:microsoft.com/office/officeart/2005/8/layout/vList3#5"/>
    <dgm:cxn modelId="{FF390496-D4F2-497C-9A1C-5EFB24933929}" type="presParOf" srcId="{678575DA-649C-4E3C-A8D3-7A3D3B579427}" destId="{C49B4DCA-D06E-4F95-B1E7-6E1E431659AF}" srcOrd="1" destOrd="0" presId="urn:microsoft.com/office/officeart/2005/8/layout/vList3#5"/>
    <dgm:cxn modelId="{365562C8-1D6A-4509-8C60-E1A53E013748}" type="presParOf" srcId="{678575DA-649C-4E3C-A8D3-7A3D3B579427}" destId="{AF1ECF0E-FA59-4B19-8ACF-E7A086A7948B}" srcOrd="2" destOrd="0" presId="urn:microsoft.com/office/officeart/2005/8/layout/vList3#5"/>
    <dgm:cxn modelId="{C7742D68-F658-4BC7-8C8F-9F30EB5ECC41}" type="presParOf" srcId="{AF1ECF0E-FA59-4B19-8ACF-E7A086A7948B}" destId="{CDD43C58-9CFF-4FD5-A510-0AD3EAFB537B}" srcOrd="0" destOrd="0" presId="urn:microsoft.com/office/officeart/2005/8/layout/vList3#5"/>
    <dgm:cxn modelId="{0ECC1E40-5BC2-401F-83E0-7A053CA59697}" type="presParOf" srcId="{AF1ECF0E-FA59-4B19-8ACF-E7A086A7948B}" destId="{86FC33ED-0662-447F-A590-A4CDE2D31DFA}" srcOrd="1" destOrd="0" presId="urn:microsoft.com/office/officeart/2005/8/layout/vList3#5"/>
    <dgm:cxn modelId="{7C87046B-49C4-4833-A81A-0109E12E4078}" type="presParOf" srcId="{678575DA-649C-4E3C-A8D3-7A3D3B579427}" destId="{A3E8E74B-5AD8-478D-8C02-9D99017FC266}" srcOrd="3" destOrd="0" presId="urn:microsoft.com/office/officeart/2005/8/layout/vList3#5"/>
    <dgm:cxn modelId="{6B3CDB20-70CB-4881-A875-80498CCD510A}" type="presParOf" srcId="{678575DA-649C-4E3C-A8D3-7A3D3B579427}" destId="{8FAD0940-B245-4185-AC68-3951FFF4AE62}" srcOrd="4" destOrd="0" presId="urn:microsoft.com/office/officeart/2005/8/layout/vList3#5"/>
    <dgm:cxn modelId="{D6AB07F0-0C06-4944-9CA8-ECE09C5244FA}" type="presParOf" srcId="{8FAD0940-B245-4185-AC68-3951FFF4AE62}" destId="{5D49C065-AEC1-4A55-A870-9E37C7AE2211}" srcOrd="0" destOrd="0" presId="urn:microsoft.com/office/officeart/2005/8/layout/vList3#5"/>
    <dgm:cxn modelId="{C2DBD748-1F3D-43AA-A444-4255365BFD16}" type="presParOf" srcId="{8FAD0940-B245-4185-AC68-3951FFF4AE62}" destId="{DBC319F7-6F71-48D7-9E1E-2C396356CAA6}" srcOrd="1" destOrd="0" presId="urn:microsoft.com/office/officeart/2005/8/layout/vList3#5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094721-A457-478E-9093-C0F5EB361CBC}">
      <dgm:prSet phldrT="[Texto]" custT="1"/>
      <dgm:spPr/>
      <dgm:t>
        <a:bodyPr/>
        <a:lstStyle/>
        <a:p>
          <a:pPr algn="just"/>
          <a:r>
            <a:rPr lang="es-ES" sz="1800" b="1" dirty="0" smtClean="0">
              <a:solidFill>
                <a:schemeClr val="bg1"/>
              </a:solidFill>
              <a:cs typeface="Calibri" pitchFamily="34" charset="0"/>
            </a:rPr>
            <a:t>4. Modernización de seguridad social:</a:t>
          </a:r>
          <a:r>
            <a:rPr lang="es-ES" sz="1800" b="0" dirty="0" smtClean="0">
              <a:solidFill>
                <a:schemeClr val="bg1"/>
              </a:solidFill>
              <a:cs typeface="Calibri" pitchFamily="34" charset="0"/>
            </a:rPr>
            <a:t>
- Regímenes especiales para informales, jóvenes y autónomos</a:t>
          </a:r>
          <a:endParaRPr lang="es-EC" sz="1800" dirty="0"/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49DDEF30-6AF7-4333-AE07-FEC13B609C9E}">
      <dgm:prSet phldrT="[Texto]" custT="1"/>
      <dgm:spPr/>
      <dgm:t>
        <a:bodyPr/>
        <a:lstStyle/>
        <a:p>
          <a:pPr algn="just"/>
          <a:r>
            <a:rPr lang="es-EC" sz="1800" b="0" dirty="0" smtClean="0">
              <a:solidFill>
                <a:schemeClr val="bg1"/>
              </a:solidFill>
            </a:rPr>
            <a:t>5. Acceder a </a:t>
          </a:r>
          <a:r>
            <a:rPr lang="es-ES_tradnl" sz="1800" b="1" dirty="0" smtClean="0">
              <a:solidFill>
                <a:schemeClr val="bg1"/>
              </a:solidFill>
            </a:rPr>
            <a:t>capacitación</a:t>
          </a:r>
          <a:r>
            <a:rPr lang="es-ES" sz="1800" b="1" dirty="0" smtClean="0">
              <a:solidFill>
                <a:schemeClr val="bg1"/>
              </a:solidFill>
            </a:rPr>
            <a:t> y formación laboral adecuada</a:t>
          </a:r>
          <a:r>
            <a:rPr lang="es-ES_tradnl" sz="1800" b="0" dirty="0" smtClean="0">
              <a:solidFill>
                <a:schemeClr val="bg1"/>
              </a:solidFill>
            </a:rPr>
            <a:t>:</a:t>
          </a:r>
        </a:p>
        <a:p>
          <a:pPr algn="just"/>
          <a:r>
            <a:rPr lang="es-ES_tradnl" sz="1800" b="0" dirty="0" smtClean="0">
              <a:solidFill>
                <a:schemeClr val="bg1"/>
              </a:solidFill>
            </a:rPr>
            <a:t>- </a:t>
          </a:r>
          <a:r>
            <a:rPr lang="es-ES_tradnl" sz="1800" dirty="0" smtClean="0">
              <a:solidFill>
                <a:schemeClr val="bg1"/>
              </a:solidFill>
            </a:rPr>
            <a:t>Recuperar el aporte patronal de 0,5% para capacitación</a:t>
          </a:r>
        </a:p>
        <a:p>
          <a:pPr algn="just"/>
          <a:r>
            <a:rPr lang="es-ES_tradnl" sz="1800" dirty="0" smtClean="0">
              <a:solidFill>
                <a:schemeClr val="bg1"/>
              </a:solidFill>
            </a:rPr>
            <a:t>- Formación dual como política de Estado</a:t>
          </a:r>
        </a:p>
        <a:p>
          <a:pPr algn="just"/>
          <a:r>
            <a:rPr lang="es-ES_tradnl" sz="1800" dirty="0" smtClean="0">
              <a:solidFill>
                <a:schemeClr val="bg1"/>
              </a:solidFill>
            </a:rPr>
            <a:t>-</a:t>
          </a:r>
          <a:r>
            <a:rPr lang="es-ES" sz="1800" dirty="0" smtClean="0">
              <a:solidFill>
                <a:schemeClr val="bg1"/>
              </a:solidFill>
            </a:rPr>
            <a:t>Reinversión de utilidades en formación dual sea considerada como parte del 10% de reducción en la tarifa del Impuesto a la Renta</a:t>
          </a:r>
          <a:r>
            <a:rPr lang="es-ES" sz="2000" dirty="0" smtClean="0">
              <a:solidFill>
                <a:schemeClr val="bg1"/>
              </a:solidFill>
            </a:rPr>
            <a:t>.</a:t>
          </a:r>
        </a:p>
        <a:p>
          <a:pPr algn="just"/>
          <a:r>
            <a:rPr lang="es-ES" sz="1800" dirty="0" smtClean="0">
              <a:solidFill>
                <a:schemeClr val="bg1"/>
              </a:solidFill>
              <a:cs typeface="Calibri" pitchFamily="34" charset="0"/>
            </a:rPr>
            <a:t>- Vincular SETEC al MPCEI</a:t>
          </a:r>
          <a:endParaRPr lang="es-ES" sz="1800" dirty="0" smtClean="0">
            <a:cs typeface="Calibri" pitchFamily="34" charset="0"/>
          </a:endParaRPr>
        </a:p>
      </dgm:t>
    </dgm:pt>
    <dgm:pt modelId="{87D54558-33B3-478E-9C0C-D6B62DA697A4}" type="parTrans" cxnId="{DAEEE9E6-14BE-4781-B7BE-D3393C4AE0B8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97A92A32-5BCA-4CC1-9E94-AE81E278D63D}" type="sibTrans" cxnId="{DAEEE9E6-14BE-4781-B7BE-D3393C4AE0B8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26204203-B514-4486-A788-373FBF1563D5}" type="pres">
      <dgm:prSet presAssocID="{7B094721-A457-478E-9093-C0F5EB361CBC}" presName="composite" presStyleCnt="0"/>
      <dgm:spPr/>
    </dgm:pt>
    <dgm:pt modelId="{B447647A-B443-4BBB-8E4A-793BA1D3F87C}" type="pres">
      <dgm:prSet presAssocID="{7B094721-A457-478E-9093-C0F5EB361CBC}" presName="imgShp" presStyleLbl="fgImgPlace1" presStyleIdx="0" presStyleCnt="2" custScaleX="78945" custScaleY="66179" custLinFactNeighborX="17523" custLinFactNeighborY="-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  <dgm:t>
        <a:bodyPr/>
        <a:lstStyle/>
        <a:p>
          <a:endParaRPr lang="es-ES_tradnl"/>
        </a:p>
      </dgm:t>
    </dgm:pt>
    <dgm:pt modelId="{CAFB5A1B-3EF5-4402-9030-72C49076FD34}" type="pres">
      <dgm:prSet presAssocID="{7B094721-A457-478E-9093-C0F5EB361CBC}" presName="txShp" presStyleLbl="node1" presStyleIdx="0" presStyleCnt="2" custScaleX="96141" custScaleY="58378" custLinFactNeighborX="1350" custLinFactNeighborY="413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9B4DCA-D06E-4F95-B1E7-6E1E431659AF}" type="pres">
      <dgm:prSet presAssocID="{FFC332D7-8846-4CD3-B6EE-08C6486D1AA8}" presName="spacing" presStyleCnt="0"/>
      <dgm:spPr/>
    </dgm:pt>
    <dgm:pt modelId="{8FAD0940-B245-4185-AC68-3951FFF4AE62}" type="pres">
      <dgm:prSet presAssocID="{49DDEF30-6AF7-4333-AE07-FEC13B609C9E}" presName="composite" presStyleCnt="0"/>
      <dgm:spPr/>
    </dgm:pt>
    <dgm:pt modelId="{5D49C065-AEC1-4A55-A870-9E37C7AE2211}" type="pres">
      <dgm:prSet presAssocID="{49DDEF30-6AF7-4333-AE07-FEC13B609C9E}" presName="imgShp" presStyleLbl="fgImgPlace1" presStyleIdx="1" presStyleCnt="2" custScaleX="77470" custScaleY="90389" custLinFactNeighborX="13778" custLinFactNeighborY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s-ES_tradnl"/>
        </a:p>
      </dgm:t>
    </dgm:pt>
    <dgm:pt modelId="{DBC319F7-6F71-48D7-9E1E-2C396356CAA6}" type="pres">
      <dgm:prSet presAssocID="{49DDEF30-6AF7-4333-AE07-FEC13B609C9E}" presName="txShp" presStyleLbl="node1" presStyleIdx="1" presStyleCnt="2" custScaleY="85421" custLinFactNeighborX="720" custLinFactNeighborY="-4231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C6255C36-337B-422A-A54E-E71388DCE24D}" type="presOf" srcId="{7B094721-A457-478E-9093-C0F5EB361CBC}" destId="{CAFB5A1B-3EF5-4402-9030-72C49076FD34}" srcOrd="0" destOrd="0" presId="urn:microsoft.com/office/officeart/2005/8/layout/vList3#2"/>
    <dgm:cxn modelId="{2ABD323B-6028-4033-8BAF-A560676DDD90}" type="presOf" srcId="{E47A4808-FF3D-4762-A95D-3BBD76EB2449}" destId="{678575DA-649C-4E3C-A8D3-7A3D3B579427}" srcOrd="0" destOrd="0" presId="urn:microsoft.com/office/officeart/2005/8/layout/vList3#2"/>
    <dgm:cxn modelId="{DAEEE9E6-14BE-4781-B7BE-D3393C4AE0B8}" srcId="{E47A4808-FF3D-4762-A95D-3BBD76EB2449}" destId="{49DDEF30-6AF7-4333-AE07-FEC13B609C9E}" srcOrd="1" destOrd="0" parTransId="{87D54558-33B3-478E-9C0C-D6B62DA697A4}" sibTransId="{97A92A32-5BCA-4CC1-9E94-AE81E278D63D}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0970FD96-00BA-454C-8F1A-92BD2C38AFF3}" type="presOf" srcId="{49DDEF30-6AF7-4333-AE07-FEC13B609C9E}" destId="{DBC319F7-6F71-48D7-9E1E-2C396356CAA6}" srcOrd="0" destOrd="0" presId="urn:microsoft.com/office/officeart/2005/8/layout/vList3#2"/>
    <dgm:cxn modelId="{04913D36-FD71-4496-8E2B-880832F10F98}" type="presParOf" srcId="{678575DA-649C-4E3C-A8D3-7A3D3B579427}" destId="{26204203-B514-4486-A788-373FBF1563D5}" srcOrd="0" destOrd="0" presId="urn:microsoft.com/office/officeart/2005/8/layout/vList3#2"/>
    <dgm:cxn modelId="{86F00F2A-18D9-49ED-ACA0-EA1DBDDC6102}" type="presParOf" srcId="{26204203-B514-4486-A788-373FBF1563D5}" destId="{B447647A-B443-4BBB-8E4A-793BA1D3F87C}" srcOrd="0" destOrd="0" presId="urn:microsoft.com/office/officeart/2005/8/layout/vList3#2"/>
    <dgm:cxn modelId="{0F05C181-B254-4AA4-955E-B86EF3D27059}" type="presParOf" srcId="{26204203-B514-4486-A788-373FBF1563D5}" destId="{CAFB5A1B-3EF5-4402-9030-72C49076FD34}" srcOrd="1" destOrd="0" presId="urn:microsoft.com/office/officeart/2005/8/layout/vList3#2"/>
    <dgm:cxn modelId="{DD91FC4C-EF5E-4BE4-845E-E26398F51B5B}" type="presParOf" srcId="{678575DA-649C-4E3C-A8D3-7A3D3B579427}" destId="{C49B4DCA-D06E-4F95-B1E7-6E1E431659AF}" srcOrd="1" destOrd="0" presId="urn:microsoft.com/office/officeart/2005/8/layout/vList3#2"/>
    <dgm:cxn modelId="{F056CE80-8E62-47B3-A395-D5C5B1DB8569}" type="presParOf" srcId="{678575DA-649C-4E3C-A8D3-7A3D3B579427}" destId="{8FAD0940-B245-4185-AC68-3951FFF4AE62}" srcOrd="2" destOrd="0" presId="urn:microsoft.com/office/officeart/2005/8/layout/vList3#2"/>
    <dgm:cxn modelId="{47878E08-38D7-4F05-87CC-663FA4E9C030}" type="presParOf" srcId="{8FAD0940-B245-4185-AC68-3951FFF4AE62}" destId="{5D49C065-AEC1-4A55-A870-9E37C7AE2211}" srcOrd="0" destOrd="0" presId="urn:microsoft.com/office/officeart/2005/8/layout/vList3#2"/>
    <dgm:cxn modelId="{8A0D9E80-D350-4DAC-A568-9DB80EC01526}" type="presParOf" srcId="{8FAD0940-B245-4185-AC68-3951FFF4AE62}" destId="{DBC319F7-6F71-48D7-9E1E-2C396356CAA6}" srcOrd="1" destOrd="0" presId="urn:microsoft.com/office/officeart/2005/8/layout/vList3#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094721-A457-478E-9093-C0F5EB361CBC}">
      <dgm:prSet phldrT="[Texto]" custT="1"/>
      <dgm:spPr/>
      <dgm:t>
        <a:bodyPr/>
        <a:lstStyle/>
        <a:p>
          <a:pPr algn="just"/>
          <a:r>
            <a:rPr lang="es-ES" sz="1800" b="0" dirty="0" smtClean="0">
              <a:cs typeface="Calibri" pitchFamily="34" charset="0"/>
            </a:rPr>
            <a:t>1. </a:t>
          </a:r>
          <a:r>
            <a:rPr lang="es-ES_tradnl" sz="1800" b="0" dirty="0" smtClean="0">
              <a:cs typeface="Calibri" pitchFamily="34" charset="0"/>
            </a:rPr>
            <a:t>Establecer </a:t>
          </a:r>
          <a:r>
            <a:rPr lang="es-ES_tradnl" sz="1800" b="1" dirty="0" smtClean="0">
              <a:cs typeface="Calibri" pitchFamily="34" charset="0"/>
            </a:rPr>
            <a:t>Plan Anual</a:t>
          </a:r>
          <a:r>
            <a:rPr lang="es-ES_tradnl" sz="1800" b="0" dirty="0" smtClean="0">
              <a:cs typeface="Calibri" pitchFamily="34" charset="0"/>
            </a:rPr>
            <a:t> de Compras </a:t>
          </a:r>
          <a:r>
            <a:rPr lang="es-ES" sz="1800" b="0" dirty="0" smtClean="0">
              <a:cs typeface="Calibri" pitchFamily="34" charset="0"/>
            </a:rPr>
            <a:t>Públicas:</a:t>
          </a:r>
        </a:p>
        <a:p>
          <a:pPr algn="just"/>
          <a:r>
            <a:rPr lang="es-ES" sz="1800" b="0" dirty="0" smtClean="0">
              <a:cs typeface="Calibri" pitchFamily="34" charset="0"/>
            </a:rPr>
            <a:t>- Establecer oferta y demanda de productos catalogados (evitar                       sobre oferta) </a:t>
          </a:r>
          <a:endParaRPr lang="es-ES_tradnl" sz="1800" b="0" dirty="0" smtClean="0">
            <a:cs typeface="Calibri" pitchFamily="34" charset="0"/>
          </a:endParaRPr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l"/>
          <a:endParaRPr lang="es-EC" sz="2000" b="0">
            <a:solidFill>
              <a:schemeClr val="tx1"/>
            </a:solidFill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l"/>
          <a:endParaRPr lang="es-EC" sz="2000" b="0">
            <a:solidFill>
              <a:schemeClr val="tx1"/>
            </a:solidFill>
          </a:endParaRPr>
        </a:p>
      </dgm:t>
    </dgm:pt>
    <dgm:pt modelId="{71F20434-E4ED-47D3-9BFE-DD5D33C2FBE8}">
      <dgm:prSet phldrT="[Texto]" custT="1"/>
      <dgm:spPr/>
      <dgm:t>
        <a:bodyPr/>
        <a:lstStyle/>
        <a:p>
          <a:pPr algn="l"/>
          <a:r>
            <a:rPr lang="es-EC" sz="1800" b="0" dirty="0" smtClean="0"/>
            <a:t>2. </a:t>
          </a:r>
          <a:r>
            <a:rPr lang="es-EC" sz="1800" b="1" dirty="0" smtClean="0"/>
            <a:t>Potenciar</a:t>
          </a:r>
          <a:r>
            <a:rPr lang="es-EC" sz="1800" b="0" dirty="0" smtClean="0"/>
            <a:t> las compras públicas:</a:t>
          </a:r>
        </a:p>
        <a:p>
          <a:pPr algn="l"/>
          <a:r>
            <a:rPr lang="es-EC" sz="1800" b="0" dirty="0" smtClean="0"/>
            <a:t>-I</a:t>
          </a:r>
          <a:r>
            <a:rPr lang="es-EC" sz="1800" dirty="0" smtClean="0"/>
            <a:t>mplementar un sistema efectivo de </a:t>
          </a:r>
          <a:r>
            <a:rPr lang="es-ES_tradnl" sz="1800" dirty="0" smtClean="0"/>
            <a:t>calificación</a:t>
          </a:r>
          <a:r>
            <a:rPr lang="es-ES" sz="1800" dirty="0" smtClean="0"/>
            <a:t> y aprobación de proveedores del Estado</a:t>
          </a:r>
          <a:endParaRPr lang="es-ES" sz="1800" b="0" dirty="0" smtClean="0"/>
        </a:p>
        <a:p>
          <a:pPr algn="l"/>
          <a:r>
            <a:rPr lang="es-EC" sz="1800" b="0" dirty="0" smtClean="0"/>
            <a:t>- Exigir los requisitos que establece la Ley para cada giro de negocio</a:t>
          </a:r>
        </a:p>
        <a:p>
          <a:pPr algn="l"/>
          <a:r>
            <a:rPr lang="es-EC" sz="1800" b="0" dirty="0" smtClean="0"/>
            <a:t>- La normalización la debe establece el INEN</a:t>
          </a:r>
        </a:p>
        <a:p>
          <a:pPr algn="l"/>
          <a:r>
            <a:rPr lang="es-EC" sz="1800" b="0" dirty="0" smtClean="0"/>
            <a:t>- </a:t>
          </a:r>
          <a:r>
            <a:rPr lang="es-ES_tradnl" sz="1800" dirty="0" smtClean="0"/>
            <a:t>Definir catálogos electrónicos en función de los sectores</a:t>
          </a:r>
          <a:endParaRPr lang="es-EC" sz="1800" b="0" dirty="0" smtClean="0"/>
        </a:p>
        <a:p>
          <a:pPr algn="l"/>
          <a:r>
            <a:rPr lang="es-EC" sz="1800" b="0" dirty="0" smtClean="0"/>
            <a:t>- Depurar la codificación de resoluciones que rigen las compras públicas</a:t>
          </a:r>
        </a:p>
        <a:p>
          <a:pPr algn="l"/>
          <a:r>
            <a:rPr lang="es-EC" sz="1800" b="0" dirty="0" smtClean="0"/>
            <a:t>- Aplicar VAE con criterios diferenciados (nacional e importado)</a:t>
          </a:r>
          <a:endParaRPr lang="es-EC" sz="1800" b="0" dirty="0"/>
        </a:p>
      </dgm:t>
    </dgm:pt>
    <dgm:pt modelId="{5EC78CB6-C490-4C28-90EA-37762D3A1ECD}" type="parTrans" cxnId="{86D9A931-91F8-4F80-BCC0-7C3618A92641}">
      <dgm:prSet/>
      <dgm:spPr/>
      <dgm:t>
        <a:bodyPr/>
        <a:lstStyle/>
        <a:p>
          <a:pPr algn="l"/>
          <a:endParaRPr lang="es-EC" sz="2000" b="0">
            <a:solidFill>
              <a:schemeClr val="tx1"/>
            </a:solidFill>
          </a:endParaRPr>
        </a:p>
      </dgm:t>
    </dgm:pt>
    <dgm:pt modelId="{6F8AF80D-5122-4277-B1DE-82A0EAC8CC7F}" type="sibTrans" cxnId="{86D9A931-91F8-4F80-BCC0-7C3618A92641}">
      <dgm:prSet/>
      <dgm:spPr/>
      <dgm:t>
        <a:bodyPr/>
        <a:lstStyle/>
        <a:p>
          <a:pPr algn="l"/>
          <a:endParaRPr lang="es-EC" sz="2000" b="0">
            <a:solidFill>
              <a:schemeClr val="tx1"/>
            </a:solidFill>
          </a:endParaRPr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26204203-B514-4486-A788-373FBF1563D5}" type="pres">
      <dgm:prSet presAssocID="{7B094721-A457-478E-9093-C0F5EB361CBC}" presName="composite" presStyleCnt="0"/>
      <dgm:spPr/>
    </dgm:pt>
    <dgm:pt modelId="{B447647A-B443-4BBB-8E4A-793BA1D3F87C}" type="pres">
      <dgm:prSet presAssocID="{7B094721-A457-478E-9093-C0F5EB361CBC}" presName="imgShp" presStyleLbl="fgImgPlace1" presStyleIdx="0" presStyleCnt="2" custLinFactNeighborX="21290" custLinFactNeighborY="-15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49000" r="-49000"/>
          </a:stretch>
        </a:blipFill>
      </dgm:spPr>
      <dgm:t>
        <a:bodyPr/>
        <a:lstStyle/>
        <a:p>
          <a:endParaRPr lang="es-ES_tradnl"/>
        </a:p>
      </dgm:t>
    </dgm:pt>
    <dgm:pt modelId="{CAFB5A1B-3EF5-4402-9030-72C49076FD34}" type="pres">
      <dgm:prSet presAssocID="{7B094721-A457-478E-9093-C0F5EB361CBC}" presName="txShp" presStyleLbl="node1" presStyleIdx="0" presStyleCnt="2" custScaleX="92542" custScaleY="91216" custLinFactNeighborX="1318" custLinFactNeighborY="-4551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9B4DCA-D06E-4F95-B1E7-6E1E431659AF}" type="pres">
      <dgm:prSet presAssocID="{FFC332D7-8846-4CD3-B6EE-08C6486D1AA8}" presName="spacing" presStyleCnt="0"/>
      <dgm:spPr/>
    </dgm:pt>
    <dgm:pt modelId="{AF1ECF0E-FA59-4B19-8ACF-E7A086A7948B}" type="pres">
      <dgm:prSet presAssocID="{71F20434-E4ED-47D3-9BFE-DD5D33C2FBE8}" presName="composite" presStyleCnt="0"/>
      <dgm:spPr/>
    </dgm:pt>
    <dgm:pt modelId="{CDD43C58-9CFF-4FD5-A510-0AD3EAFB537B}" type="pres">
      <dgm:prSet presAssocID="{71F20434-E4ED-47D3-9BFE-DD5D33C2FBE8}" presName="imgShp" presStyleLbl="fgImgPlace1" presStyleIdx="1" presStyleCnt="2" custLinFactNeighborX="16633" custLinFactNeighborY="-399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s-ES_tradnl"/>
        </a:p>
      </dgm:t>
    </dgm:pt>
    <dgm:pt modelId="{86FC33ED-0662-447F-A590-A4CDE2D31DFA}" type="pres">
      <dgm:prSet presAssocID="{71F20434-E4ED-47D3-9BFE-DD5D33C2FBE8}" presName="txShp" presStyleLbl="node1" presStyleIdx="1" presStyleCnt="2" custScaleY="167351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8805CB44-F216-5F4A-9751-76B54FACE9CC}" type="presOf" srcId="{7B094721-A457-478E-9093-C0F5EB361CBC}" destId="{CAFB5A1B-3EF5-4402-9030-72C49076FD34}" srcOrd="0" destOrd="0" presId="urn:microsoft.com/office/officeart/2005/8/layout/vList3#5"/>
    <dgm:cxn modelId="{71AB3E11-FA6A-C341-9B05-51674DA1E117}" type="presOf" srcId="{E47A4808-FF3D-4762-A95D-3BBD76EB2449}" destId="{678575DA-649C-4E3C-A8D3-7A3D3B579427}" srcOrd="0" destOrd="0" presId="urn:microsoft.com/office/officeart/2005/8/layout/vList3#5"/>
    <dgm:cxn modelId="{86D9A931-91F8-4F80-BCC0-7C3618A92641}" srcId="{E47A4808-FF3D-4762-A95D-3BBD76EB2449}" destId="{71F20434-E4ED-47D3-9BFE-DD5D33C2FBE8}" srcOrd="1" destOrd="0" parTransId="{5EC78CB6-C490-4C28-90EA-37762D3A1ECD}" sibTransId="{6F8AF80D-5122-4277-B1DE-82A0EAC8CC7F}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EBCEB66B-1A05-DD44-B5E4-2D363E7CFB56}" type="presOf" srcId="{71F20434-E4ED-47D3-9BFE-DD5D33C2FBE8}" destId="{86FC33ED-0662-447F-A590-A4CDE2D31DFA}" srcOrd="0" destOrd="0" presId="urn:microsoft.com/office/officeart/2005/8/layout/vList3#5"/>
    <dgm:cxn modelId="{4DC4513F-FE00-E44D-9AA2-1D1A2FA82E67}" type="presParOf" srcId="{678575DA-649C-4E3C-A8D3-7A3D3B579427}" destId="{26204203-B514-4486-A788-373FBF1563D5}" srcOrd="0" destOrd="0" presId="urn:microsoft.com/office/officeart/2005/8/layout/vList3#5"/>
    <dgm:cxn modelId="{566A551F-19A6-B440-A2C8-51F3A896BEAA}" type="presParOf" srcId="{26204203-B514-4486-A788-373FBF1563D5}" destId="{B447647A-B443-4BBB-8E4A-793BA1D3F87C}" srcOrd="0" destOrd="0" presId="urn:microsoft.com/office/officeart/2005/8/layout/vList3#5"/>
    <dgm:cxn modelId="{4740D98E-EEB1-2941-801C-D11722712B39}" type="presParOf" srcId="{26204203-B514-4486-A788-373FBF1563D5}" destId="{CAFB5A1B-3EF5-4402-9030-72C49076FD34}" srcOrd="1" destOrd="0" presId="urn:microsoft.com/office/officeart/2005/8/layout/vList3#5"/>
    <dgm:cxn modelId="{D150DFA5-0699-E042-8FC1-48117DC7CC1A}" type="presParOf" srcId="{678575DA-649C-4E3C-A8D3-7A3D3B579427}" destId="{C49B4DCA-D06E-4F95-B1E7-6E1E431659AF}" srcOrd="1" destOrd="0" presId="urn:microsoft.com/office/officeart/2005/8/layout/vList3#5"/>
    <dgm:cxn modelId="{491F880C-5E2E-9147-914C-A3A9FA072FAF}" type="presParOf" srcId="{678575DA-649C-4E3C-A8D3-7A3D3B579427}" destId="{AF1ECF0E-FA59-4B19-8ACF-E7A086A7948B}" srcOrd="2" destOrd="0" presId="urn:microsoft.com/office/officeart/2005/8/layout/vList3#5"/>
    <dgm:cxn modelId="{A79C4573-7625-7E48-A059-E911A81CBA26}" type="presParOf" srcId="{AF1ECF0E-FA59-4B19-8ACF-E7A086A7948B}" destId="{CDD43C58-9CFF-4FD5-A510-0AD3EAFB537B}" srcOrd="0" destOrd="0" presId="urn:microsoft.com/office/officeart/2005/8/layout/vList3#5"/>
    <dgm:cxn modelId="{2AACD1D0-307C-374D-8C4C-C7ABF07682BF}" type="presParOf" srcId="{AF1ECF0E-FA59-4B19-8ACF-E7A086A7948B}" destId="{86FC33ED-0662-447F-A590-A4CDE2D31DFA}" srcOrd="1" destOrd="0" presId="urn:microsoft.com/office/officeart/2005/8/layout/vList3#5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49DDEF30-6AF7-4333-AE07-FEC13B609C9E}">
      <dgm:prSet phldrT="[Texto]" custT="1"/>
      <dgm:spPr/>
      <dgm:t>
        <a:bodyPr/>
        <a:lstStyle/>
        <a:p>
          <a:pPr algn="l"/>
          <a:r>
            <a:rPr lang="es-EC" sz="2000" b="0" dirty="0" smtClean="0"/>
            <a:t>3. </a:t>
          </a:r>
          <a:r>
            <a:rPr lang="es-ES" sz="2000" b="1" dirty="0" smtClean="0"/>
            <a:t>Transparentar </a:t>
          </a:r>
          <a:r>
            <a:rPr lang="es-ES" sz="2000" b="0" baseline="0" dirty="0" smtClean="0"/>
            <a:t>los procesos de compras públicas:		    -Capacidad institucional de detener procesos </a:t>
          </a:r>
        </a:p>
        <a:p>
          <a:pPr algn="l"/>
          <a:r>
            <a:rPr lang="es-ES" sz="2000" b="0" baseline="0" dirty="0" smtClean="0"/>
            <a:t>- Sistema de impugnación efectivos</a:t>
          </a:r>
        </a:p>
        <a:p>
          <a:pPr algn="l"/>
          <a:r>
            <a:rPr lang="es-ES" sz="2000" b="0" baseline="0" dirty="0" smtClean="0"/>
            <a:t>- Matriz de riesgos que mejore el control</a:t>
          </a:r>
        </a:p>
        <a:p>
          <a:pPr algn="l"/>
          <a:r>
            <a:rPr lang="es-ES" sz="2000" b="0" baseline="0" dirty="0" smtClean="0"/>
            <a:t>- Buenas Prácticas de compras públicas para públicos y privados</a:t>
          </a:r>
        </a:p>
      </dgm:t>
    </dgm:pt>
    <dgm:pt modelId="{87D54558-33B3-478E-9C0C-D6B62DA697A4}" type="parTrans" cxnId="{DAEEE9E6-14BE-4781-B7BE-D3393C4AE0B8}">
      <dgm:prSet/>
      <dgm:spPr/>
      <dgm:t>
        <a:bodyPr/>
        <a:lstStyle/>
        <a:p>
          <a:pPr algn="l"/>
          <a:endParaRPr lang="es-EC" sz="2000" b="0">
            <a:solidFill>
              <a:schemeClr val="tx1"/>
            </a:solidFill>
          </a:endParaRPr>
        </a:p>
      </dgm:t>
    </dgm:pt>
    <dgm:pt modelId="{97A92A32-5BCA-4CC1-9E94-AE81E278D63D}" type="sibTrans" cxnId="{DAEEE9E6-14BE-4781-B7BE-D3393C4AE0B8}">
      <dgm:prSet/>
      <dgm:spPr/>
      <dgm:t>
        <a:bodyPr/>
        <a:lstStyle/>
        <a:p>
          <a:pPr algn="l"/>
          <a:endParaRPr lang="es-EC" sz="2000" b="0">
            <a:solidFill>
              <a:schemeClr val="tx1"/>
            </a:solidFill>
          </a:endParaRPr>
        </a:p>
      </dgm:t>
    </dgm:pt>
    <dgm:pt modelId="{FABAB5DB-F94B-4F78-9757-98BE0896D66C}">
      <dgm:prSet phldrT="[Texto]" custT="1"/>
      <dgm:spPr/>
      <dgm:t>
        <a:bodyPr/>
        <a:lstStyle/>
        <a:p>
          <a:pPr algn="l"/>
          <a:r>
            <a:rPr lang="es-ES_tradnl" sz="2000" b="0" dirty="0" smtClean="0"/>
            <a:t>4</a:t>
          </a:r>
          <a:r>
            <a:rPr lang="es-ES_tradnl" sz="2000" b="0" dirty="0" smtClean="0">
              <a:solidFill>
                <a:schemeClr val="bg1"/>
              </a:solidFill>
            </a:rPr>
            <a:t>. Fomentar el desarrollo de las EPS </a:t>
          </a:r>
        </a:p>
        <a:p>
          <a:pPr algn="l"/>
          <a:r>
            <a:rPr lang="es-ES_tradnl" sz="2000" b="0" dirty="0" smtClean="0">
              <a:solidFill>
                <a:schemeClr val="bg1"/>
              </a:solidFill>
            </a:rPr>
            <a:t>-  Mantener el catálogo electrónico inclusivo con OPES controlas por la SEPS</a:t>
          </a:r>
        </a:p>
        <a:p>
          <a:pPr algn="l"/>
          <a:r>
            <a:rPr lang="es-ES_tradnl" sz="2000" b="0" dirty="0" smtClean="0">
              <a:solidFill>
                <a:schemeClr val="bg1"/>
              </a:solidFill>
            </a:rPr>
            <a:t>-  Cumplir la normativa vigente con respecto a prelación </a:t>
          </a:r>
        </a:p>
      </dgm:t>
    </dgm:pt>
    <dgm:pt modelId="{7FBD7326-1393-4D32-935E-92D914FD7032}" type="parTrans" cxnId="{5D00DBD5-6A73-461D-A149-B8ED84E0E567}">
      <dgm:prSet/>
      <dgm:spPr/>
      <dgm:t>
        <a:bodyPr/>
        <a:lstStyle/>
        <a:p>
          <a:endParaRPr lang="es-EC"/>
        </a:p>
      </dgm:t>
    </dgm:pt>
    <dgm:pt modelId="{A8B574FB-F6FA-4FCF-B45F-A99900CA1219}" type="sibTrans" cxnId="{5D00DBD5-6A73-461D-A149-B8ED84E0E567}">
      <dgm:prSet/>
      <dgm:spPr/>
      <dgm:t>
        <a:bodyPr/>
        <a:lstStyle/>
        <a:p>
          <a:endParaRPr lang="es-EC"/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8FAD0940-B245-4185-AC68-3951FFF4AE62}" type="pres">
      <dgm:prSet presAssocID="{49DDEF30-6AF7-4333-AE07-FEC13B609C9E}" presName="composite" presStyleCnt="0"/>
      <dgm:spPr/>
    </dgm:pt>
    <dgm:pt modelId="{5D49C065-AEC1-4A55-A870-9E37C7AE2211}" type="pres">
      <dgm:prSet presAssocID="{49DDEF30-6AF7-4333-AE07-FEC13B609C9E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s-ES_tradnl"/>
        </a:p>
      </dgm:t>
    </dgm:pt>
    <dgm:pt modelId="{DBC319F7-6F71-48D7-9E1E-2C396356CAA6}" type="pres">
      <dgm:prSet presAssocID="{49DDEF30-6AF7-4333-AE07-FEC13B609C9E}" presName="txShp" presStyleLbl="node1" presStyleIdx="0" presStyleCnt="2" custScaleY="9405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385BA193-6529-4D02-8805-2B49AE32174C}" type="pres">
      <dgm:prSet presAssocID="{97A92A32-5BCA-4CC1-9E94-AE81E278D63D}" presName="spacing" presStyleCnt="0"/>
      <dgm:spPr/>
    </dgm:pt>
    <dgm:pt modelId="{D601767B-091B-4814-B30D-22B7848FEC5A}" type="pres">
      <dgm:prSet presAssocID="{FABAB5DB-F94B-4F78-9757-98BE0896D66C}" presName="composite" presStyleCnt="0"/>
      <dgm:spPr/>
    </dgm:pt>
    <dgm:pt modelId="{7C5E03EC-2EDB-4E54-94CB-C284952B7860}" type="pres">
      <dgm:prSet presAssocID="{FABAB5DB-F94B-4F78-9757-98BE0896D66C}" presName="imgShp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s-EC"/>
        </a:p>
      </dgm:t>
    </dgm:pt>
    <dgm:pt modelId="{3EBDB30C-938A-416C-9C26-D2681EA64703}" type="pres">
      <dgm:prSet presAssocID="{FABAB5DB-F94B-4F78-9757-98BE0896D66C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5D00DBD5-6A73-461D-A149-B8ED84E0E567}" srcId="{E47A4808-FF3D-4762-A95D-3BBD76EB2449}" destId="{FABAB5DB-F94B-4F78-9757-98BE0896D66C}" srcOrd="1" destOrd="0" parTransId="{7FBD7326-1393-4D32-935E-92D914FD7032}" sibTransId="{A8B574FB-F6FA-4FCF-B45F-A99900CA1219}"/>
    <dgm:cxn modelId="{A87988FC-F49D-48FB-A753-6E63FF97D211}" type="presOf" srcId="{FABAB5DB-F94B-4F78-9757-98BE0896D66C}" destId="{3EBDB30C-938A-416C-9C26-D2681EA64703}" srcOrd="0" destOrd="0" presId="urn:microsoft.com/office/officeart/2005/8/layout/vList3#5"/>
    <dgm:cxn modelId="{75AC0921-6D57-45A6-975B-F9DD79F906C1}" type="presOf" srcId="{E47A4808-FF3D-4762-A95D-3BBD76EB2449}" destId="{678575DA-649C-4E3C-A8D3-7A3D3B579427}" srcOrd="0" destOrd="0" presId="urn:microsoft.com/office/officeart/2005/8/layout/vList3#5"/>
    <dgm:cxn modelId="{DAEEE9E6-14BE-4781-B7BE-D3393C4AE0B8}" srcId="{E47A4808-FF3D-4762-A95D-3BBD76EB2449}" destId="{49DDEF30-6AF7-4333-AE07-FEC13B609C9E}" srcOrd="0" destOrd="0" parTransId="{87D54558-33B3-478E-9C0C-D6B62DA697A4}" sibTransId="{97A92A32-5BCA-4CC1-9E94-AE81E278D63D}"/>
    <dgm:cxn modelId="{381A563C-B217-4353-8436-E880F43A0839}" type="presOf" srcId="{49DDEF30-6AF7-4333-AE07-FEC13B609C9E}" destId="{DBC319F7-6F71-48D7-9E1E-2C396356CAA6}" srcOrd="0" destOrd="0" presId="urn:microsoft.com/office/officeart/2005/8/layout/vList3#5"/>
    <dgm:cxn modelId="{760ACE0C-D422-40D1-B53B-16A1662D9461}" type="presParOf" srcId="{678575DA-649C-4E3C-A8D3-7A3D3B579427}" destId="{8FAD0940-B245-4185-AC68-3951FFF4AE62}" srcOrd="0" destOrd="0" presId="urn:microsoft.com/office/officeart/2005/8/layout/vList3#5"/>
    <dgm:cxn modelId="{2D45EF94-B18F-4EFE-BD9E-C97EC190396F}" type="presParOf" srcId="{8FAD0940-B245-4185-AC68-3951FFF4AE62}" destId="{5D49C065-AEC1-4A55-A870-9E37C7AE2211}" srcOrd="0" destOrd="0" presId="urn:microsoft.com/office/officeart/2005/8/layout/vList3#5"/>
    <dgm:cxn modelId="{1B6943A2-A7A2-4BE7-931C-0FE7DEB828E1}" type="presParOf" srcId="{8FAD0940-B245-4185-AC68-3951FFF4AE62}" destId="{DBC319F7-6F71-48D7-9E1E-2C396356CAA6}" srcOrd="1" destOrd="0" presId="urn:microsoft.com/office/officeart/2005/8/layout/vList3#5"/>
    <dgm:cxn modelId="{26B8DB27-6EAA-4381-8374-C09EF9E604F8}" type="presParOf" srcId="{678575DA-649C-4E3C-A8D3-7A3D3B579427}" destId="{385BA193-6529-4D02-8805-2B49AE32174C}" srcOrd="1" destOrd="0" presId="urn:microsoft.com/office/officeart/2005/8/layout/vList3#5"/>
    <dgm:cxn modelId="{E8086895-79EA-4DA4-9815-AAC9A58DE2F5}" type="presParOf" srcId="{678575DA-649C-4E3C-A8D3-7A3D3B579427}" destId="{D601767B-091B-4814-B30D-22B7848FEC5A}" srcOrd="2" destOrd="0" presId="urn:microsoft.com/office/officeart/2005/8/layout/vList3#5"/>
    <dgm:cxn modelId="{731CEA8F-F7D7-45D3-967A-AA534C50F3DB}" type="presParOf" srcId="{D601767B-091B-4814-B30D-22B7848FEC5A}" destId="{7C5E03EC-2EDB-4E54-94CB-C284952B7860}" srcOrd="0" destOrd="0" presId="urn:microsoft.com/office/officeart/2005/8/layout/vList3#5"/>
    <dgm:cxn modelId="{917889E8-0704-456D-ADC4-BBE0608C82FC}" type="presParOf" srcId="{D601767B-091B-4814-B30D-22B7848FEC5A}" destId="{3EBDB30C-938A-416C-9C26-D2681EA64703}" srcOrd="1" destOrd="0" presId="urn:microsoft.com/office/officeart/2005/8/layout/vList3#5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094721-A457-478E-9093-C0F5EB361CBC}">
      <dgm:prSet phldrT="[Texto]" custT="1"/>
      <dgm:spPr/>
      <dgm:t>
        <a:bodyPr/>
        <a:lstStyle/>
        <a:p>
          <a:pPr algn="just"/>
          <a:r>
            <a:rPr lang="es-ES" sz="1400" b="0" dirty="0" smtClean="0">
              <a:cs typeface="Calibri" pitchFamily="34" charset="0"/>
            </a:rPr>
            <a:t>1. </a:t>
          </a:r>
          <a:r>
            <a:rPr lang="es-ES" sz="1400" b="1" dirty="0" smtClean="0"/>
            <a:t>Implementar la Agenda Comercial</a:t>
          </a:r>
          <a:r>
            <a:rPr lang="es-ES" sz="1400" b="0" dirty="0" smtClean="0"/>
            <a:t> de negociaciones y defensa comercial:</a:t>
          </a:r>
        </a:p>
        <a:p>
          <a:pPr algn="just"/>
          <a:r>
            <a:rPr lang="es-ES" sz="1400" b="0" dirty="0" smtClean="0"/>
            <a:t>- Nuevos acuerdos :</a:t>
          </a:r>
          <a:r>
            <a:rPr lang="es-ES_tradnl" sz="1400" b="0" dirty="0" smtClean="0"/>
            <a:t>Alianza Pacifico</a:t>
          </a:r>
          <a:r>
            <a:rPr lang="es-ES_tradnl" sz="1400" b="0" dirty="0" smtClean="0">
              <a:solidFill>
                <a:schemeClr val="bg1"/>
              </a:solidFill>
            </a:rPr>
            <a:t>, EEUU, Canadá y otros</a:t>
          </a:r>
        </a:p>
        <a:p>
          <a:pPr algn="just"/>
          <a:r>
            <a:rPr lang="es-ES_tradnl" sz="1400" b="0" dirty="0" smtClean="0"/>
            <a:t>-Cumplir  acuerdos vigentes</a:t>
          </a:r>
          <a:r>
            <a:rPr lang="es-ES_tradnl" sz="1400" b="0" baseline="0" dirty="0" smtClean="0"/>
            <a:t> UE, CAN aprovechando sus potencialidades</a:t>
          </a:r>
        </a:p>
        <a:p>
          <a:pPr algn="just"/>
          <a:r>
            <a:rPr lang="es-EC" sz="1400" b="0" dirty="0" smtClean="0">
              <a:solidFill>
                <a:schemeClr val="bg1"/>
              </a:solidFill>
            </a:rPr>
            <a:t>- Apoyo del sector privado en negociaciones comerciales (cuarto adjunto)</a:t>
          </a:r>
          <a:endParaRPr lang="es-EC" sz="1400" b="0" dirty="0">
            <a:solidFill>
              <a:schemeClr val="bg1"/>
            </a:solidFill>
          </a:endParaRPr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71F20434-E4ED-47D3-9BFE-DD5D33C2FBE8}">
      <dgm:prSet phldrT="[Texto]" custT="1"/>
      <dgm:spPr/>
      <dgm:t>
        <a:bodyPr/>
        <a:lstStyle/>
        <a:p>
          <a:pPr algn="just"/>
          <a:r>
            <a:rPr lang="es-EC" sz="1400" b="0" dirty="0" smtClean="0"/>
            <a:t>2. </a:t>
          </a:r>
          <a:r>
            <a:rPr lang="es-ES" sz="1400" b="0" dirty="0" smtClean="0"/>
            <a:t>Fortalecer  la </a:t>
          </a:r>
          <a:r>
            <a:rPr lang="es-ES" sz="1400" b="1" dirty="0" smtClean="0"/>
            <a:t>promoción comercial</a:t>
          </a:r>
          <a:r>
            <a:rPr lang="es-ES" sz="1400" b="0" dirty="0" smtClean="0"/>
            <a:t> de bienes y servicios:</a:t>
          </a:r>
        </a:p>
        <a:p>
          <a:pPr algn="just"/>
          <a:r>
            <a:rPr lang="es-ES" sz="1400" b="0" dirty="0" smtClean="0"/>
            <a:t>- Plan de exportaciones</a:t>
          </a:r>
        </a:p>
        <a:p>
          <a:pPr algn="just"/>
          <a:r>
            <a:rPr lang="es-ES" sz="1400" b="0" dirty="0" smtClean="0"/>
            <a:t>-</a:t>
          </a:r>
          <a:r>
            <a:rPr lang="es-ES" sz="1400" b="0" baseline="0" dirty="0" smtClean="0"/>
            <a:t> Promoción con enfoque de demanda</a:t>
          </a:r>
        </a:p>
        <a:p>
          <a:pPr algn="just"/>
          <a:r>
            <a:rPr lang="es-ES" sz="1400" b="0" baseline="0" dirty="0" smtClean="0"/>
            <a:t>-M</a:t>
          </a:r>
          <a:r>
            <a:rPr lang="es-ES" sz="1400" b="0" baseline="0" dirty="0" smtClean="0">
              <a:solidFill>
                <a:schemeClr val="bg1"/>
              </a:solidFill>
            </a:rPr>
            <a:t>ecanismos para el fomento de las exportaciones, como </a:t>
          </a:r>
          <a:r>
            <a:rPr lang="es-ES" sz="1400" b="0" baseline="0" dirty="0" err="1" smtClean="0">
              <a:solidFill>
                <a:schemeClr val="bg1"/>
              </a:solidFill>
            </a:rPr>
            <a:t>Drawbacks</a:t>
          </a:r>
          <a:r>
            <a:rPr lang="es-ES" sz="1400" b="0" baseline="0" dirty="0" smtClean="0">
              <a:solidFill>
                <a:schemeClr val="bg1"/>
              </a:solidFill>
            </a:rPr>
            <a:t> y </a:t>
          </a:r>
          <a:r>
            <a:rPr lang="es-ES" sz="1400" b="0" baseline="0" dirty="0" err="1" smtClean="0">
              <a:solidFill>
                <a:schemeClr val="bg1"/>
              </a:solidFill>
            </a:rPr>
            <a:t>CATs</a:t>
          </a:r>
          <a:endParaRPr lang="es-ES" sz="1400" b="0" dirty="0" smtClean="0">
            <a:solidFill>
              <a:schemeClr val="bg1"/>
            </a:solidFill>
          </a:endParaRPr>
        </a:p>
      </dgm:t>
    </dgm:pt>
    <dgm:pt modelId="{5EC78CB6-C490-4C28-90EA-37762D3A1ECD}" type="parTrans" cxnId="{86D9A931-91F8-4F80-BCC0-7C3618A92641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6F8AF80D-5122-4277-B1DE-82A0EAC8CC7F}" type="sibTrans" cxnId="{86D9A931-91F8-4F80-BCC0-7C3618A92641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49DDEF30-6AF7-4333-AE07-FEC13B609C9E}">
      <dgm:prSet phldrT="[Texto]" custT="1"/>
      <dgm:spPr/>
      <dgm:t>
        <a:bodyPr/>
        <a:lstStyle/>
        <a:p>
          <a:pPr algn="just"/>
          <a:r>
            <a:rPr lang="es-EC" sz="1500" b="0" dirty="0" smtClean="0"/>
            <a:t>3. </a:t>
          </a:r>
          <a:r>
            <a:rPr lang="es-ES" sz="1500" b="0" dirty="0" smtClean="0"/>
            <a:t>Profundizar la </a:t>
          </a:r>
          <a:r>
            <a:rPr lang="es-ES" sz="1500" b="1" dirty="0" smtClean="0"/>
            <a:t>diversificación de la oferta exportable</a:t>
          </a:r>
          <a:r>
            <a:rPr lang="es-ES" sz="1500" b="0" dirty="0" smtClean="0"/>
            <a:t>, promoviendo la </a:t>
          </a:r>
          <a:r>
            <a:rPr lang="es-ES" sz="1500" b="1" dirty="0" smtClean="0"/>
            <a:t>inserción en las cadenas de valor regionales y globales:</a:t>
          </a:r>
        </a:p>
        <a:p>
          <a:pPr algn="just"/>
          <a:r>
            <a:rPr lang="es-ES" sz="1500" b="0" dirty="0" smtClean="0"/>
            <a:t>-</a:t>
          </a:r>
          <a:r>
            <a:rPr lang="es-ES_tradnl" sz="1500" b="0" dirty="0" smtClean="0"/>
            <a:t>Instrumentos de diferenciación: trazabilidad, denominación de origen, irradiación ionizante, certificación de comercio justo, orgánicos, sostenibles (</a:t>
          </a:r>
          <a:r>
            <a:rPr lang="es-ES" sz="1500" b="0" dirty="0" err="1" smtClean="0">
              <a:solidFill>
                <a:schemeClr val="bg1"/>
              </a:solidFill>
            </a:rPr>
            <a:t>blockchain</a:t>
          </a:r>
          <a:r>
            <a:rPr lang="es-ES" sz="1500" b="0" dirty="0" smtClean="0">
              <a:solidFill>
                <a:schemeClr val="bg1"/>
              </a:solidFill>
            </a:rPr>
            <a:t> </a:t>
          </a:r>
          <a:r>
            <a:rPr lang="es-ES" sz="1500" b="0" dirty="0" err="1" smtClean="0">
              <a:solidFill>
                <a:schemeClr val="bg1"/>
              </a:solidFill>
            </a:rPr>
            <a:t>tecnology</a:t>
          </a:r>
          <a:r>
            <a:rPr lang="es-ES" sz="1500" b="0" dirty="0" smtClean="0">
              <a:solidFill>
                <a:schemeClr val="bg1"/>
              </a:solidFill>
            </a:rPr>
            <a:t> para la identificación de los productores)</a:t>
          </a:r>
          <a:endParaRPr lang="es-EC" sz="1500" b="0" dirty="0">
            <a:solidFill>
              <a:schemeClr val="bg1"/>
            </a:solidFill>
          </a:endParaRPr>
        </a:p>
      </dgm:t>
    </dgm:pt>
    <dgm:pt modelId="{87D54558-33B3-478E-9C0C-D6B62DA697A4}" type="parTrans" cxnId="{DAEEE9E6-14BE-4781-B7BE-D3393C4AE0B8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97A92A32-5BCA-4CC1-9E94-AE81E278D63D}" type="sibTrans" cxnId="{DAEEE9E6-14BE-4781-B7BE-D3393C4AE0B8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80F81801-029E-7E42-81C6-9CDEB12640F8}">
      <dgm:prSet phldrT="[Texto]" custT="1"/>
      <dgm:spPr/>
      <dgm:t>
        <a:bodyPr/>
        <a:lstStyle/>
        <a:p>
          <a:pPr algn="just"/>
          <a:r>
            <a:rPr lang="es-ES" sz="1400" b="0" dirty="0" smtClean="0"/>
            <a:t>4. Fomentar mecanismos de mejora y </a:t>
          </a:r>
          <a:r>
            <a:rPr lang="es-ES" sz="1400" b="1" dirty="0" smtClean="0"/>
            <a:t>simplificación </a:t>
          </a:r>
          <a:r>
            <a:rPr lang="es-ES" sz="1400" b="0" dirty="0" smtClean="0"/>
            <a:t>de exportación y logística </a:t>
          </a:r>
        </a:p>
        <a:p>
          <a:pPr algn="just"/>
          <a:r>
            <a:rPr lang="es-ES" sz="1400" b="0" dirty="0" smtClean="0">
              <a:solidFill>
                <a:schemeClr val="bg1"/>
              </a:solidFill>
            </a:rPr>
            <a:t>- Cumplimiento con las exigencias del acuerdo de facilitación de Comercio</a:t>
          </a:r>
        </a:p>
        <a:p>
          <a:pPr algn="just"/>
          <a:r>
            <a:rPr lang="es-ES" sz="1800" b="0" dirty="0" smtClean="0"/>
            <a:t>- </a:t>
          </a:r>
          <a:r>
            <a:rPr lang="es-ES" sz="1400" b="0" dirty="0" smtClean="0"/>
            <a:t>Régimen 21, Operadores Económico Autorizado, etc.</a:t>
          </a:r>
        </a:p>
        <a:p>
          <a:pPr algn="just"/>
          <a:r>
            <a:rPr lang="es-EC" sz="1400" b="0" dirty="0" smtClean="0"/>
            <a:t>- Racionalizar el sistema de aplicación de la “duda razonable” en la aduana</a:t>
          </a:r>
          <a:endParaRPr lang="es-EC" sz="1800" b="0" dirty="0"/>
        </a:p>
      </dgm:t>
    </dgm:pt>
    <dgm:pt modelId="{A5F1B172-1252-B842-9641-F2A379B92538}" type="parTrans" cxnId="{0534B032-62A3-DC4A-99D5-DCA006D53D94}">
      <dgm:prSet/>
      <dgm:spPr/>
      <dgm:t>
        <a:bodyPr/>
        <a:lstStyle/>
        <a:p>
          <a:pPr algn="just"/>
          <a:endParaRPr lang="es-ES_tradnl" b="0"/>
        </a:p>
      </dgm:t>
    </dgm:pt>
    <dgm:pt modelId="{55264B3F-9E76-6E42-97BB-81E8561AB964}" type="sibTrans" cxnId="{0534B032-62A3-DC4A-99D5-DCA006D53D94}">
      <dgm:prSet/>
      <dgm:spPr/>
      <dgm:t>
        <a:bodyPr/>
        <a:lstStyle/>
        <a:p>
          <a:pPr algn="just"/>
          <a:endParaRPr lang="es-ES_tradnl" b="0"/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26204203-B514-4486-A788-373FBF1563D5}" type="pres">
      <dgm:prSet presAssocID="{7B094721-A457-478E-9093-C0F5EB361CBC}" presName="composite" presStyleCnt="0"/>
      <dgm:spPr/>
    </dgm:pt>
    <dgm:pt modelId="{B447647A-B443-4BBB-8E4A-793BA1D3F87C}" type="pres">
      <dgm:prSet presAssocID="{7B094721-A457-478E-9093-C0F5EB361CBC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s-ES_tradnl"/>
        </a:p>
      </dgm:t>
    </dgm:pt>
    <dgm:pt modelId="{CAFB5A1B-3EF5-4402-9030-72C49076FD34}" type="pres">
      <dgm:prSet presAssocID="{7B094721-A457-478E-9093-C0F5EB361CBC}" presName="txShp" presStyleLbl="node1" presStyleIdx="0" presStyleCnt="4" custScaleY="124617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9B4DCA-D06E-4F95-B1E7-6E1E431659AF}" type="pres">
      <dgm:prSet presAssocID="{FFC332D7-8846-4CD3-B6EE-08C6486D1AA8}" presName="spacing" presStyleCnt="0"/>
      <dgm:spPr/>
    </dgm:pt>
    <dgm:pt modelId="{AF1ECF0E-FA59-4B19-8ACF-E7A086A7948B}" type="pres">
      <dgm:prSet presAssocID="{71F20434-E4ED-47D3-9BFE-DD5D33C2FBE8}" presName="composite" presStyleCnt="0"/>
      <dgm:spPr/>
    </dgm:pt>
    <dgm:pt modelId="{CDD43C58-9CFF-4FD5-A510-0AD3EAFB537B}" type="pres">
      <dgm:prSet presAssocID="{71F20434-E4ED-47D3-9BFE-DD5D33C2FBE8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s-ES_tradnl"/>
        </a:p>
      </dgm:t>
    </dgm:pt>
    <dgm:pt modelId="{86FC33ED-0662-447F-A590-A4CDE2D31DFA}" type="pres">
      <dgm:prSet presAssocID="{71F20434-E4ED-47D3-9BFE-DD5D33C2FBE8}" presName="txShp" presStyleLbl="node1" presStyleIdx="1" presStyleCnt="4" custScaleY="146059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A3E8E74B-5AD8-478D-8C02-9D99017FC266}" type="pres">
      <dgm:prSet presAssocID="{6F8AF80D-5122-4277-B1DE-82A0EAC8CC7F}" presName="spacing" presStyleCnt="0"/>
      <dgm:spPr/>
    </dgm:pt>
    <dgm:pt modelId="{8FAD0940-B245-4185-AC68-3951FFF4AE62}" type="pres">
      <dgm:prSet presAssocID="{49DDEF30-6AF7-4333-AE07-FEC13B609C9E}" presName="composite" presStyleCnt="0"/>
      <dgm:spPr/>
    </dgm:pt>
    <dgm:pt modelId="{5D49C065-AEC1-4A55-A870-9E37C7AE2211}" type="pres">
      <dgm:prSet presAssocID="{49DDEF30-6AF7-4333-AE07-FEC13B609C9E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s-ES_tradnl"/>
        </a:p>
      </dgm:t>
    </dgm:pt>
    <dgm:pt modelId="{DBC319F7-6F71-48D7-9E1E-2C396356CAA6}" type="pres">
      <dgm:prSet presAssocID="{49DDEF30-6AF7-4333-AE07-FEC13B609C9E}" presName="txShp" presStyleLbl="node1" presStyleIdx="2" presStyleCnt="4" custScaleY="148628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B97A503F-2828-D14C-A543-577BE5E4D6E3}" type="pres">
      <dgm:prSet presAssocID="{97A92A32-5BCA-4CC1-9E94-AE81E278D63D}" presName="spacing" presStyleCnt="0"/>
      <dgm:spPr/>
    </dgm:pt>
    <dgm:pt modelId="{60221586-A261-974B-BF37-7B62981CD153}" type="pres">
      <dgm:prSet presAssocID="{80F81801-029E-7E42-81C6-9CDEB12640F8}" presName="composite" presStyleCnt="0"/>
      <dgm:spPr/>
    </dgm:pt>
    <dgm:pt modelId="{B60AD3EA-4F30-104C-B5A3-97C792F93928}" type="pres">
      <dgm:prSet presAssocID="{80F81801-029E-7E42-81C6-9CDEB12640F8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  <dgm:t>
        <a:bodyPr/>
        <a:lstStyle/>
        <a:p>
          <a:endParaRPr lang="es-ES_tradnl"/>
        </a:p>
      </dgm:t>
    </dgm:pt>
    <dgm:pt modelId="{3EC8432B-D683-2549-B38A-48545F2E6976}" type="pres">
      <dgm:prSet presAssocID="{80F81801-029E-7E42-81C6-9CDEB12640F8}" presName="txShp" presStyleLbl="node1" presStyleIdx="3" presStyleCnt="4" custScaleY="146375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0534B032-62A3-DC4A-99D5-DCA006D53D94}" srcId="{E47A4808-FF3D-4762-A95D-3BBD76EB2449}" destId="{80F81801-029E-7E42-81C6-9CDEB12640F8}" srcOrd="3" destOrd="0" parTransId="{A5F1B172-1252-B842-9641-F2A379B92538}" sibTransId="{55264B3F-9E76-6E42-97BB-81E8561AB964}"/>
    <dgm:cxn modelId="{89327E23-C854-6C43-B39E-2E16A7E934A1}" type="presOf" srcId="{E47A4808-FF3D-4762-A95D-3BBD76EB2449}" destId="{678575DA-649C-4E3C-A8D3-7A3D3B579427}" srcOrd="0" destOrd="0" presId="urn:microsoft.com/office/officeart/2005/8/layout/vList3#5"/>
    <dgm:cxn modelId="{86D9A931-91F8-4F80-BCC0-7C3618A92641}" srcId="{E47A4808-FF3D-4762-A95D-3BBD76EB2449}" destId="{71F20434-E4ED-47D3-9BFE-DD5D33C2FBE8}" srcOrd="1" destOrd="0" parTransId="{5EC78CB6-C490-4C28-90EA-37762D3A1ECD}" sibTransId="{6F8AF80D-5122-4277-B1DE-82A0EAC8CC7F}"/>
    <dgm:cxn modelId="{DAEEE9E6-14BE-4781-B7BE-D3393C4AE0B8}" srcId="{E47A4808-FF3D-4762-A95D-3BBD76EB2449}" destId="{49DDEF30-6AF7-4333-AE07-FEC13B609C9E}" srcOrd="2" destOrd="0" parTransId="{87D54558-33B3-478E-9C0C-D6B62DA697A4}" sibTransId="{97A92A32-5BCA-4CC1-9E94-AE81E278D63D}"/>
    <dgm:cxn modelId="{4AF7AFA3-1835-B34C-AF8C-101F02050379}" type="presOf" srcId="{7B094721-A457-478E-9093-C0F5EB361CBC}" destId="{CAFB5A1B-3EF5-4402-9030-72C49076FD34}" srcOrd="0" destOrd="0" presId="urn:microsoft.com/office/officeart/2005/8/layout/vList3#5"/>
    <dgm:cxn modelId="{43BD424B-CAAF-B54E-8928-1B2B2486E7EC}" type="presOf" srcId="{71F20434-E4ED-47D3-9BFE-DD5D33C2FBE8}" destId="{86FC33ED-0662-447F-A590-A4CDE2D31DFA}" srcOrd="0" destOrd="0" presId="urn:microsoft.com/office/officeart/2005/8/layout/vList3#5"/>
    <dgm:cxn modelId="{768381E4-5308-EC4D-B42F-72D5B2DFB1BA}" type="presOf" srcId="{80F81801-029E-7E42-81C6-9CDEB12640F8}" destId="{3EC8432B-D683-2549-B38A-48545F2E6976}" srcOrd="0" destOrd="0" presId="urn:microsoft.com/office/officeart/2005/8/layout/vList3#5"/>
    <dgm:cxn modelId="{D6294F8A-692F-B948-8273-77D7EB816800}" type="presOf" srcId="{49DDEF30-6AF7-4333-AE07-FEC13B609C9E}" destId="{DBC319F7-6F71-48D7-9E1E-2C396356CAA6}" srcOrd="0" destOrd="0" presId="urn:microsoft.com/office/officeart/2005/8/layout/vList3#5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B207A200-B37D-2A42-A5A1-E9ECA29623ED}" type="presParOf" srcId="{678575DA-649C-4E3C-A8D3-7A3D3B579427}" destId="{26204203-B514-4486-A788-373FBF1563D5}" srcOrd="0" destOrd="0" presId="urn:microsoft.com/office/officeart/2005/8/layout/vList3#5"/>
    <dgm:cxn modelId="{776964E4-7B70-B04A-B9EB-368D8AC9B87B}" type="presParOf" srcId="{26204203-B514-4486-A788-373FBF1563D5}" destId="{B447647A-B443-4BBB-8E4A-793BA1D3F87C}" srcOrd="0" destOrd="0" presId="urn:microsoft.com/office/officeart/2005/8/layout/vList3#5"/>
    <dgm:cxn modelId="{C40670BB-0B4B-9C46-917D-C7967ECCE847}" type="presParOf" srcId="{26204203-B514-4486-A788-373FBF1563D5}" destId="{CAFB5A1B-3EF5-4402-9030-72C49076FD34}" srcOrd="1" destOrd="0" presId="urn:microsoft.com/office/officeart/2005/8/layout/vList3#5"/>
    <dgm:cxn modelId="{FCE4C1C8-258F-8D40-A2ED-C5F7F5756722}" type="presParOf" srcId="{678575DA-649C-4E3C-A8D3-7A3D3B579427}" destId="{C49B4DCA-D06E-4F95-B1E7-6E1E431659AF}" srcOrd="1" destOrd="0" presId="urn:microsoft.com/office/officeart/2005/8/layout/vList3#5"/>
    <dgm:cxn modelId="{70759DBF-702D-5C45-846C-E7A263734DD9}" type="presParOf" srcId="{678575DA-649C-4E3C-A8D3-7A3D3B579427}" destId="{AF1ECF0E-FA59-4B19-8ACF-E7A086A7948B}" srcOrd="2" destOrd="0" presId="urn:microsoft.com/office/officeart/2005/8/layout/vList3#5"/>
    <dgm:cxn modelId="{DE0434F3-B1EB-0D4E-A706-FCDEEAE9A5A8}" type="presParOf" srcId="{AF1ECF0E-FA59-4B19-8ACF-E7A086A7948B}" destId="{CDD43C58-9CFF-4FD5-A510-0AD3EAFB537B}" srcOrd="0" destOrd="0" presId="urn:microsoft.com/office/officeart/2005/8/layout/vList3#5"/>
    <dgm:cxn modelId="{51AD4DDB-AF37-6247-9045-FFF179C4CDA6}" type="presParOf" srcId="{AF1ECF0E-FA59-4B19-8ACF-E7A086A7948B}" destId="{86FC33ED-0662-447F-A590-A4CDE2D31DFA}" srcOrd="1" destOrd="0" presId="urn:microsoft.com/office/officeart/2005/8/layout/vList3#5"/>
    <dgm:cxn modelId="{093F42F1-8C1C-6847-A903-0BB1959D214F}" type="presParOf" srcId="{678575DA-649C-4E3C-A8D3-7A3D3B579427}" destId="{A3E8E74B-5AD8-478D-8C02-9D99017FC266}" srcOrd="3" destOrd="0" presId="urn:microsoft.com/office/officeart/2005/8/layout/vList3#5"/>
    <dgm:cxn modelId="{6123D575-D99B-5947-8D4B-1C1C1A966FC0}" type="presParOf" srcId="{678575DA-649C-4E3C-A8D3-7A3D3B579427}" destId="{8FAD0940-B245-4185-AC68-3951FFF4AE62}" srcOrd="4" destOrd="0" presId="urn:microsoft.com/office/officeart/2005/8/layout/vList3#5"/>
    <dgm:cxn modelId="{2578EE2A-9766-0D4D-AAE6-0803100AB8F8}" type="presParOf" srcId="{8FAD0940-B245-4185-AC68-3951FFF4AE62}" destId="{5D49C065-AEC1-4A55-A870-9E37C7AE2211}" srcOrd="0" destOrd="0" presId="urn:microsoft.com/office/officeart/2005/8/layout/vList3#5"/>
    <dgm:cxn modelId="{9C78CCF8-51FB-8040-ABDE-DDD604F8FA3C}" type="presParOf" srcId="{8FAD0940-B245-4185-AC68-3951FFF4AE62}" destId="{DBC319F7-6F71-48D7-9E1E-2C396356CAA6}" srcOrd="1" destOrd="0" presId="urn:microsoft.com/office/officeart/2005/8/layout/vList3#5"/>
    <dgm:cxn modelId="{3E646DBE-6B8B-254E-9F1A-03C0ABBC9EF9}" type="presParOf" srcId="{678575DA-649C-4E3C-A8D3-7A3D3B579427}" destId="{B97A503F-2828-D14C-A543-577BE5E4D6E3}" srcOrd="5" destOrd="0" presId="urn:microsoft.com/office/officeart/2005/8/layout/vList3#5"/>
    <dgm:cxn modelId="{F425C0C5-EA0D-9C47-B9E4-E3F902F051CB}" type="presParOf" srcId="{678575DA-649C-4E3C-A8D3-7A3D3B579427}" destId="{60221586-A261-974B-BF37-7B62981CD153}" srcOrd="6" destOrd="0" presId="urn:microsoft.com/office/officeart/2005/8/layout/vList3#5"/>
    <dgm:cxn modelId="{FD7AE7E9-44AD-414D-96DB-E7A105DA833B}" type="presParOf" srcId="{60221586-A261-974B-BF37-7B62981CD153}" destId="{B60AD3EA-4F30-104C-B5A3-97C792F93928}" srcOrd="0" destOrd="0" presId="urn:microsoft.com/office/officeart/2005/8/layout/vList3#5"/>
    <dgm:cxn modelId="{EC6D8610-7541-344A-92B8-1BE0B060487B}" type="presParOf" srcId="{60221586-A261-974B-BF37-7B62981CD153}" destId="{3EC8432B-D683-2549-B38A-48545F2E6976}" srcOrd="1" destOrd="0" presId="urn:microsoft.com/office/officeart/2005/8/layout/vList3#5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094721-A457-478E-9093-C0F5EB361CBC}">
      <dgm:prSet phldrT="[Texto]"/>
      <dgm:spPr/>
      <dgm:t>
        <a:bodyPr/>
        <a:lstStyle/>
        <a:p>
          <a:pPr algn="just"/>
          <a:r>
            <a:rPr lang="es-ES" b="0" dirty="0" smtClean="0">
              <a:cs typeface="Calibri" pitchFamily="34" charset="0"/>
            </a:rPr>
            <a:t>1. </a:t>
          </a:r>
          <a:r>
            <a:rPr lang="es-ES" b="0" dirty="0" smtClean="0"/>
            <a:t>Impulsar </a:t>
          </a:r>
          <a:r>
            <a:rPr lang="es-ES" b="1" dirty="0" smtClean="0"/>
            <a:t>Cadenas de Valor</a:t>
          </a:r>
          <a:r>
            <a:rPr lang="es-ES" b="0" dirty="0" smtClean="0"/>
            <a:t> a través de </a:t>
          </a:r>
          <a:r>
            <a:rPr lang="es-ES" b="1" dirty="0" smtClean="0"/>
            <a:t>esquemas asociativos </a:t>
          </a:r>
          <a:r>
            <a:rPr lang="es-ES" b="0" dirty="0" smtClean="0"/>
            <a:t>de producción:</a:t>
          </a:r>
        </a:p>
        <a:p>
          <a:r>
            <a:rPr lang="es-ES" dirty="0" smtClean="0">
              <a:solidFill>
                <a:schemeClr val="bg1"/>
              </a:solidFill>
            </a:rPr>
            <a:t>- Encadenamiento EPS y </a:t>
          </a:r>
          <a:r>
            <a:rPr lang="es-ES" dirty="0" err="1" smtClean="0">
              <a:solidFill>
                <a:schemeClr val="bg1"/>
              </a:solidFill>
            </a:rPr>
            <a:t>Mipymes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C" dirty="0" smtClean="0">
              <a:solidFill>
                <a:schemeClr val="bg1"/>
              </a:solidFill>
            </a:rPr>
            <a:t>a través de acuerdos concertados con grandes empresas</a:t>
          </a:r>
          <a:endParaRPr lang="es-ES" dirty="0" smtClean="0">
            <a:solidFill>
              <a:schemeClr val="bg1"/>
            </a:solidFill>
          </a:endParaRPr>
        </a:p>
        <a:p>
          <a:pPr algn="just"/>
          <a:r>
            <a:rPr lang="es-ES" b="0" dirty="0" smtClean="0">
              <a:solidFill>
                <a:schemeClr val="bg1"/>
              </a:solidFill>
            </a:rPr>
            <a:t>- Consorcios</a:t>
          </a:r>
          <a:r>
            <a:rPr lang="es-ES" b="0" baseline="0" dirty="0" smtClean="0">
              <a:solidFill>
                <a:schemeClr val="bg1"/>
              </a:solidFill>
            </a:rPr>
            <a:t> comerciales</a:t>
          </a:r>
        </a:p>
        <a:p>
          <a:pPr algn="just"/>
          <a:r>
            <a:rPr lang="es-ES" b="0" baseline="0" dirty="0" smtClean="0"/>
            <a:t>- Sistema de inteligencia de mercados</a:t>
          </a:r>
        </a:p>
        <a:p>
          <a:pPr algn="just"/>
          <a:r>
            <a:rPr lang="es-ES" b="0" baseline="0" dirty="0" smtClean="0">
              <a:solidFill>
                <a:schemeClr val="bg1"/>
              </a:solidFill>
            </a:rPr>
            <a:t>- Desarrollo de proveedores a través de empresas ancla</a:t>
          </a:r>
          <a:endParaRPr lang="es-EC" b="0" dirty="0">
            <a:solidFill>
              <a:schemeClr val="bg1"/>
            </a:solidFill>
          </a:endParaRPr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71F20434-E4ED-47D3-9BFE-DD5D33C2FBE8}">
      <dgm:prSet phldrT="[Texto]"/>
      <dgm:spPr/>
      <dgm:t>
        <a:bodyPr/>
        <a:lstStyle/>
        <a:p>
          <a:pPr algn="just"/>
          <a:r>
            <a:rPr lang="es-EC" b="0" dirty="0" smtClean="0"/>
            <a:t>2. </a:t>
          </a:r>
          <a:r>
            <a:rPr lang="es-ES" b="0" dirty="0" smtClean="0"/>
            <a:t>Fomentar el </a:t>
          </a:r>
          <a:r>
            <a:rPr lang="es-ES" b="1" dirty="0" smtClean="0"/>
            <a:t>Desarrollo Territorial en</a:t>
          </a:r>
          <a:r>
            <a:rPr lang="es-ES" b="1" baseline="0" dirty="0" smtClean="0"/>
            <a:t> base a </a:t>
          </a:r>
          <a:r>
            <a:rPr lang="es-ES" b="1" dirty="0" smtClean="0"/>
            <a:t>la vocación productiva</a:t>
          </a:r>
          <a:r>
            <a:rPr lang="es-ES" b="0" dirty="0" smtClean="0"/>
            <a:t> de cada provincia:</a:t>
          </a:r>
        </a:p>
        <a:p>
          <a:pPr algn="just"/>
          <a:r>
            <a:rPr lang="es-ES" b="0" dirty="0" smtClean="0"/>
            <a:t>- Planes de Mejora Competitiva regional</a:t>
          </a:r>
        </a:p>
        <a:p>
          <a:pPr algn="just"/>
          <a:r>
            <a:rPr lang="es-ES" b="0" dirty="0" smtClean="0"/>
            <a:t>- Comercio electrónico</a:t>
          </a:r>
          <a:endParaRPr lang="es-EC" b="0" dirty="0"/>
        </a:p>
      </dgm:t>
    </dgm:pt>
    <dgm:pt modelId="{5EC78CB6-C490-4C28-90EA-37762D3A1ECD}" type="parTrans" cxnId="{86D9A931-91F8-4F80-BCC0-7C3618A92641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6F8AF80D-5122-4277-B1DE-82A0EAC8CC7F}" type="sibTrans" cxnId="{86D9A931-91F8-4F80-BCC0-7C3618A92641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26204203-B514-4486-A788-373FBF1563D5}" type="pres">
      <dgm:prSet presAssocID="{7B094721-A457-478E-9093-C0F5EB361CBC}" presName="composite" presStyleCnt="0"/>
      <dgm:spPr/>
    </dgm:pt>
    <dgm:pt modelId="{B447647A-B443-4BBB-8E4A-793BA1D3F87C}" type="pres">
      <dgm:prSet presAssocID="{7B094721-A457-478E-9093-C0F5EB361CBC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  <dgm:t>
        <a:bodyPr/>
        <a:lstStyle/>
        <a:p>
          <a:endParaRPr lang="es-ES_tradnl"/>
        </a:p>
      </dgm:t>
    </dgm:pt>
    <dgm:pt modelId="{CAFB5A1B-3EF5-4402-9030-72C49076FD34}" type="pres">
      <dgm:prSet presAssocID="{7B094721-A457-478E-9093-C0F5EB361CBC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9B4DCA-D06E-4F95-B1E7-6E1E431659AF}" type="pres">
      <dgm:prSet presAssocID="{FFC332D7-8846-4CD3-B6EE-08C6486D1AA8}" presName="spacing" presStyleCnt="0"/>
      <dgm:spPr/>
    </dgm:pt>
    <dgm:pt modelId="{AF1ECF0E-FA59-4B19-8ACF-E7A086A7948B}" type="pres">
      <dgm:prSet presAssocID="{71F20434-E4ED-47D3-9BFE-DD5D33C2FBE8}" presName="composite" presStyleCnt="0"/>
      <dgm:spPr/>
    </dgm:pt>
    <dgm:pt modelId="{CDD43C58-9CFF-4FD5-A510-0AD3EAFB537B}" type="pres">
      <dgm:prSet presAssocID="{71F20434-E4ED-47D3-9BFE-DD5D33C2FBE8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s-ES_tradnl"/>
        </a:p>
      </dgm:t>
    </dgm:pt>
    <dgm:pt modelId="{86FC33ED-0662-447F-A590-A4CDE2D31DFA}" type="pres">
      <dgm:prSet presAssocID="{71F20434-E4ED-47D3-9BFE-DD5D33C2FBE8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1784BBA1-CE94-1E46-9632-8C3FFCEF5048}" type="presOf" srcId="{7B094721-A457-478E-9093-C0F5EB361CBC}" destId="{CAFB5A1B-3EF5-4402-9030-72C49076FD34}" srcOrd="0" destOrd="0" presId="urn:microsoft.com/office/officeart/2005/8/layout/vList3#5"/>
    <dgm:cxn modelId="{86D9A931-91F8-4F80-BCC0-7C3618A92641}" srcId="{E47A4808-FF3D-4762-A95D-3BBD76EB2449}" destId="{71F20434-E4ED-47D3-9BFE-DD5D33C2FBE8}" srcOrd="1" destOrd="0" parTransId="{5EC78CB6-C490-4C28-90EA-37762D3A1ECD}" sibTransId="{6F8AF80D-5122-4277-B1DE-82A0EAC8CC7F}"/>
    <dgm:cxn modelId="{4B192EDD-1D13-1F41-BB2A-445955C41F75}" type="presOf" srcId="{71F20434-E4ED-47D3-9BFE-DD5D33C2FBE8}" destId="{86FC33ED-0662-447F-A590-A4CDE2D31DFA}" srcOrd="0" destOrd="0" presId="urn:microsoft.com/office/officeart/2005/8/layout/vList3#5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1FE712DA-763D-0A44-9AC1-AC442991F2F9}" type="presOf" srcId="{E47A4808-FF3D-4762-A95D-3BBD76EB2449}" destId="{678575DA-649C-4E3C-A8D3-7A3D3B579427}" srcOrd="0" destOrd="0" presId="urn:microsoft.com/office/officeart/2005/8/layout/vList3#5"/>
    <dgm:cxn modelId="{A2D9E3C0-A76F-9C49-BF49-559CA8EA6C68}" type="presParOf" srcId="{678575DA-649C-4E3C-A8D3-7A3D3B579427}" destId="{26204203-B514-4486-A788-373FBF1563D5}" srcOrd="0" destOrd="0" presId="urn:microsoft.com/office/officeart/2005/8/layout/vList3#5"/>
    <dgm:cxn modelId="{27F5957A-833B-7747-928A-18E9CFE4DDEA}" type="presParOf" srcId="{26204203-B514-4486-A788-373FBF1563D5}" destId="{B447647A-B443-4BBB-8E4A-793BA1D3F87C}" srcOrd="0" destOrd="0" presId="urn:microsoft.com/office/officeart/2005/8/layout/vList3#5"/>
    <dgm:cxn modelId="{B92A9FEA-3544-6C4B-9DA4-84313DC70AC6}" type="presParOf" srcId="{26204203-B514-4486-A788-373FBF1563D5}" destId="{CAFB5A1B-3EF5-4402-9030-72C49076FD34}" srcOrd="1" destOrd="0" presId="urn:microsoft.com/office/officeart/2005/8/layout/vList3#5"/>
    <dgm:cxn modelId="{A6D86D84-EE65-E741-AE40-240B67DB8051}" type="presParOf" srcId="{678575DA-649C-4E3C-A8D3-7A3D3B579427}" destId="{C49B4DCA-D06E-4F95-B1E7-6E1E431659AF}" srcOrd="1" destOrd="0" presId="urn:microsoft.com/office/officeart/2005/8/layout/vList3#5"/>
    <dgm:cxn modelId="{C5BA76FD-F1A5-2C44-8CD0-C06E89F1CE26}" type="presParOf" srcId="{678575DA-649C-4E3C-A8D3-7A3D3B579427}" destId="{AF1ECF0E-FA59-4B19-8ACF-E7A086A7948B}" srcOrd="2" destOrd="0" presId="urn:microsoft.com/office/officeart/2005/8/layout/vList3#5"/>
    <dgm:cxn modelId="{89A497C1-25F8-D34E-AB2E-0D2EEC14134E}" type="presParOf" srcId="{AF1ECF0E-FA59-4B19-8ACF-E7A086A7948B}" destId="{CDD43C58-9CFF-4FD5-A510-0AD3EAFB537B}" srcOrd="0" destOrd="0" presId="urn:microsoft.com/office/officeart/2005/8/layout/vList3#5"/>
    <dgm:cxn modelId="{AE786A34-48D2-1F4B-BA8C-6A277A6AD206}" type="presParOf" srcId="{AF1ECF0E-FA59-4B19-8ACF-E7A086A7948B}" destId="{86FC33ED-0662-447F-A590-A4CDE2D31DFA}" srcOrd="1" destOrd="0" presId="urn:microsoft.com/office/officeart/2005/8/layout/vList3#5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094721-A457-478E-9093-C0F5EB361CBC}">
      <dgm:prSet phldrT="[Texto]"/>
      <dgm:spPr/>
      <dgm:t>
        <a:bodyPr/>
        <a:lstStyle/>
        <a:p>
          <a:pPr algn="just"/>
          <a:r>
            <a:rPr lang="es-ES" b="0" dirty="0" smtClean="0">
              <a:cs typeface="Calibri" pitchFamily="34" charset="0"/>
            </a:rPr>
            <a:t>1. </a:t>
          </a:r>
          <a:r>
            <a:rPr lang="es-ES" b="0" dirty="0" smtClean="0"/>
            <a:t>Transformar la Banca Pública en Banca</a:t>
          </a:r>
          <a:r>
            <a:rPr lang="es-ES" b="0" baseline="0" dirty="0" smtClean="0"/>
            <a:t> de Desarrollo:</a:t>
          </a:r>
        </a:p>
        <a:p>
          <a:pPr algn="just"/>
          <a:r>
            <a:rPr lang="es-ES" b="0" baseline="0" dirty="0" smtClean="0"/>
            <a:t>- BanEcuador. CFN. </a:t>
          </a:r>
        </a:p>
        <a:p>
          <a:pPr algn="just"/>
          <a:r>
            <a:rPr lang="es-ES" b="0" baseline="0" dirty="0" smtClean="0"/>
            <a:t>- Fondo de Garantía</a:t>
          </a:r>
          <a:endParaRPr lang="es-ES" b="0" dirty="0" smtClean="0"/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71F20434-E4ED-47D3-9BFE-DD5D33C2FBE8}">
      <dgm:prSet phldrT="[Texto]"/>
      <dgm:spPr/>
      <dgm:t>
        <a:bodyPr/>
        <a:lstStyle/>
        <a:p>
          <a:pPr algn="just"/>
          <a:r>
            <a:rPr lang="es-EC" b="0" dirty="0" smtClean="0"/>
            <a:t>2. </a:t>
          </a:r>
          <a:r>
            <a:rPr lang="es-EC" b="0" dirty="0" smtClean="0"/>
            <a:t>Crear/adaptar productos </a:t>
          </a:r>
          <a:r>
            <a:rPr lang="es-EC" b="0" dirty="0" smtClean="0"/>
            <a:t>financieros </a:t>
          </a:r>
          <a:r>
            <a:rPr lang="es-EC" b="0" dirty="0" smtClean="0"/>
            <a:t>para </a:t>
          </a:r>
          <a:r>
            <a:rPr lang="es-EC" b="0" dirty="0" smtClean="0"/>
            <a:t>cada sector:</a:t>
          </a:r>
        </a:p>
        <a:p>
          <a:pPr algn="just"/>
          <a:r>
            <a:rPr lang="es-EC" b="0" baseline="0" dirty="0" smtClean="0"/>
            <a:t>- </a:t>
          </a:r>
          <a:r>
            <a:rPr lang="es-EC" b="0" baseline="0" dirty="0" smtClean="0"/>
            <a:t>Fondo de Capital de Riesgo</a:t>
          </a:r>
        </a:p>
        <a:p>
          <a:pPr algn="just"/>
          <a:r>
            <a:rPr lang="es-EC" b="0" baseline="0" dirty="0" smtClean="0">
              <a:solidFill>
                <a:schemeClr val="bg1"/>
              </a:solidFill>
            </a:rPr>
            <a:t>- Desregulación inteligente de los precios del dinero</a:t>
          </a:r>
        </a:p>
        <a:p>
          <a:pPr algn="just"/>
          <a:r>
            <a:rPr lang="es-EC" b="0" baseline="0" dirty="0" smtClean="0"/>
            <a:t>- </a:t>
          </a:r>
          <a:r>
            <a:rPr lang="es-EC" b="0" baseline="0" dirty="0" smtClean="0">
              <a:solidFill>
                <a:schemeClr val="bg1"/>
              </a:solidFill>
            </a:rPr>
            <a:t>Línea de crédito para EPS y Artesanos </a:t>
          </a:r>
          <a:endParaRPr lang="es-EC" b="0" dirty="0">
            <a:solidFill>
              <a:schemeClr val="bg1"/>
            </a:solidFill>
          </a:endParaRPr>
        </a:p>
      </dgm:t>
    </dgm:pt>
    <dgm:pt modelId="{5EC78CB6-C490-4C28-90EA-37762D3A1ECD}" type="parTrans" cxnId="{86D9A931-91F8-4F80-BCC0-7C3618A92641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6F8AF80D-5122-4277-B1DE-82A0EAC8CC7F}" type="sibTrans" cxnId="{86D9A931-91F8-4F80-BCC0-7C3618A92641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49DDEF30-6AF7-4333-AE07-FEC13B609C9E}">
      <dgm:prSet phldrT="[Texto]"/>
      <dgm:spPr/>
      <dgm:t>
        <a:bodyPr/>
        <a:lstStyle/>
        <a:p>
          <a:pPr algn="l"/>
          <a:r>
            <a:rPr lang="es-EC" b="0" dirty="0" smtClean="0"/>
            <a:t>3. Promover</a:t>
          </a:r>
          <a:r>
            <a:rPr lang="es-EC" b="0" baseline="0" dirty="0" smtClean="0"/>
            <a:t> el acceso a financiamiento de los </a:t>
          </a:r>
          <a:r>
            <a:rPr lang="es-EC" b="0" baseline="0" dirty="0" smtClean="0">
              <a:solidFill>
                <a:schemeClr val="bg1"/>
              </a:solidFill>
            </a:rPr>
            <a:t>emprendedores, EPS, </a:t>
          </a:r>
          <a:r>
            <a:rPr lang="es-EC" b="0" baseline="0" dirty="0" err="1" smtClean="0">
              <a:solidFill>
                <a:schemeClr val="bg1"/>
              </a:solidFill>
            </a:rPr>
            <a:t>Mipymes</a:t>
          </a:r>
          <a:r>
            <a:rPr lang="es-EC" b="0" baseline="0" dirty="0" smtClean="0">
              <a:solidFill>
                <a:schemeClr val="bg1"/>
              </a:solidFill>
            </a:rPr>
            <a:t> y artesanos, como motor de la economía</a:t>
          </a:r>
          <a:endParaRPr lang="es-EC" b="0" dirty="0">
            <a:solidFill>
              <a:schemeClr val="bg1"/>
            </a:solidFill>
          </a:endParaRPr>
        </a:p>
      </dgm:t>
    </dgm:pt>
    <dgm:pt modelId="{87D54558-33B3-478E-9C0C-D6B62DA697A4}" type="parTrans" cxnId="{DAEEE9E6-14BE-4781-B7BE-D3393C4AE0B8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97A92A32-5BCA-4CC1-9E94-AE81E278D63D}" type="sibTrans" cxnId="{DAEEE9E6-14BE-4781-B7BE-D3393C4AE0B8}">
      <dgm:prSet/>
      <dgm:spPr/>
      <dgm:t>
        <a:bodyPr/>
        <a:lstStyle/>
        <a:p>
          <a:pPr algn="just"/>
          <a:endParaRPr lang="es-EC" b="0">
            <a:solidFill>
              <a:schemeClr val="tx1"/>
            </a:solidFill>
          </a:endParaRPr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26204203-B514-4486-A788-373FBF1563D5}" type="pres">
      <dgm:prSet presAssocID="{7B094721-A457-478E-9093-C0F5EB361CBC}" presName="composite" presStyleCnt="0"/>
      <dgm:spPr/>
    </dgm:pt>
    <dgm:pt modelId="{B447647A-B443-4BBB-8E4A-793BA1D3F87C}" type="pres">
      <dgm:prSet presAssocID="{7B094721-A457-478E-9093-C0F5EB361CBC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  <dgm:t>
        <a:bodyPr/>
        <a:lstStyle/>
        <a:p>
          <a:endParaRPr lang="es-ES_tradnl"/>
        </a:p>
      </dgm:t>
    </dgm:pt>
    <dgm:pt modelId="{CAFB5A1B-3EF5-4402-9030-72C49076FD34}" type="pres">
      <dgm:prSet presAssocID="{7B094721-A457-478E-9093-C0F5EB361CBC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9B4DCA-D06E-4F95-B1E7-6E1E431659AF}" type="pres">
      <dgm:prSet presAssocID="{FFC332D7-8846-4CD3-B6EE-08C6486D1AA8}" presName="spacing" presStyleCnt="0"/>
      <dgm:spPr/>
    </dgm:pt>
    <dgm:pt modelId="{AF1ECF0E-FA59-4B19-8ACF-E7A086A7948B}" type="pres">
      <dgm:prSet presAssocID="{71F20434-E4ED-47D3-9BFE-DD5D33C2FBE8}" presName="composite" presStyleCnt="0"/>
      <dgm:spPr/>
    </dgm:pt>
    <dgm:pt modelId="{CDD43C58-9CFF-4FD5-A510-0AD3EAFB537B}" type="pres">
      <dgm:prSet presAssocID="{71F20434-E4ED-47D3-9BFE-DD5D33C2FBE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</dgm:spPr>
      <dgm:t>
        <a:bodyPr/>
        <a:lstStyle/>
        <a:p>
          <a:endParaRPr lang="es-ES_tradnl"/>
        </a:p>
      </dgm:t>
    </dgm:pt>
    <dgm:pt modelId="{86FC33ED-0662-447F-A590-A4CDE2D31DFA}" type="pres">
      <dgm:prSet presAssocID="{71F20434-E4ED-47D3-9BFE-DD5D33C2FBE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A3E8E74B-5AD8-478D-8C02-9D99017FC266}" type="pres">
      <dgm:prSet presAssocID="{6F8AF80D-5122-4277-B1DE-82A0EAC8CC7F}" presName="spacing" presStyleCnt="0"/>
      <dgm:spPr/>
    </dgm:pt>
    <dgm:pt modelId="{8FAD0940-B245-4185-AC68-3951FFF4AE62}" type="pres">
      <dgm:prSet presAssocID="{49DDEF30-6AF7-4333-AE07-FEC13B609C9E}" presName="composite" presStyleCnt="0"/>
      <dgm:spPr/>
    </dgm:pt>
    <dgm:pt modelId="{5D49C065-AEC1-4A55-A870-9E37C7AE2211}" type="pres">
      <dgm:prSet presAssocID="{49DDEF30-6AF7-4333-AE07-FEC13B609C9E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  <dgm:t>
        <a:bodyPr/>
        <a:lstStyle/>
        <a:p>
          <a:endParaRPr lang="es-ES_tradnl"/>
        </a:p>
      </dgm:t>
    </dgm:pt>
    <dgm:pt modelId="{DBC319F7-6F71-48D7-9E1E-2C396356CAA6}" type="pres">
      <dgm:prSet presAssocID="{49DDEF30-6AF7-4333-AE07-FEC13B609C9E}" presName="txShp" presStyleLbl="node1" presStyleIdx="2" presStyleCnt="3" custLinFactNeighborY="-3631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7C7E0FA6-4F34-BA46-9D6F-68C4C47CDF3A}" type="presOf" srcId="{71F20434-E4ED-47D3-9BFE-DD5D33C2FBE8}" destId="{86FC33ED-0662-447F-A590-A4CDE2D31DFA}" srcOrd="0" destOrd="0" presId="urn:microsoft.com/office/officeart/2005/8/layout/vList3#5"/>
    <dgm:cxn modelId="{86D9A931-91F8-4F80-BCC0-7C3618A92641}" srcId="{E47A4808-FF3D-4762-A95D-3BBD76EB2449}" destId="{71F20434-E4ED-47D3-9BFE-DD5D33C2FBE8}" srcOrd="1" destOrd="0" parTransId="{5EC78CB6-C490-4C28-90EA-37762D3A1ECD}" sibTransId="{6F8AF80D-5122-4277-B1DE-82A0EAC8CC7F}"/>
    <dgm:cxn modelId="{B310A819-B4E2-6740-AAC3-5935AD1043D6}" type="presOf" srcId="{E47A4808-FF3D-4762-A95D-3BBD76EB2449}" destId="{678575DA-649C-4E3C-A8D3-7A3D3B579427}" srcOrd="0" destOrd="0" presId="urn:microsoft.com/office/officeart/2005/8/layout/vList3#5"/>
    <dgm:cxn modelId="{9BD2146C-D07B-824B-8A1F-3BB0638F8208}" type="presOf" srcId="{49DDEF30-6AF7-4333-AE07-FEC13B609C9E}" destId="{DBC319F7-6F71-48D7-9E1E-2C396356CAA6}" srcOrd="0" destOrd="0" presId="urn:microsoft.com/office/officeart/2005/8/layout/vList3#5"/>
    <dgm:cxn modelId="{DAEEE9E6-14BE-4781-B7BE-D3393C4AE0B8}" srcId="{E47A4808-FF3D-4762-A95D-3BBD76EB2449}" destId="{49DDEF30-6AF7-4333-AE07-FEC13B609C9E}" srcOrd="2" destOrd="0" parTransId="{87D54558-33B3-478E-9C0C-D6B62DA697A4}" sibTransId="{97A92A32-5BCA-4CC1-9E94-AE81E278D63D}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99C207F0-0CCA-3E42-B074-93982D5EE075}" type="presOf" srcId="{7B094721-A457-478E-9093-C0F5EB361CBC}" destId="{CAFB5A1B-3EF5-4402-9030-72C49076FD34}" srcOrd="0" destOrd="0" presId="urn:microsoft.com/office/officeart/2005/8/layout/vList3#5"/>
    <dgm:cxn modelId="{AF5B5052-68B1-B540-8C80-890AD727B2A4}" type="presParOf" srcId="{678575DA-649C-4E3C-A8D3-7A3D3B579427}" destId="{26204203-B514-4486-A788-373FBF1563D5}" srcOrd="0" destOrd="0" presId="urn:microsoft.com/office/officeart/2005/8/layout/vList3#5"/>
    <dgm:cxn modelId="{C1997953-C4FF-A544-8DEE-8C4EF71C9396}" type="presParOf" srcId="{26204203-B514-4486-A788-373FBF1563D5}" destId="{B447647A-B443-4BBB-8E4A-793BA1D3F87C}" srcOrd="0" destOrd="0" presId="urn:microsoft.com/office/officeart/2005/8/layout/vList3#5"/>
    <dgm:cxn modelId="{22697F3C-674D-BE41-B22F-DF7B2B3135E4}" type="presParOf" srcId="{26204203-B514-4486-A788-373FBF1563D5}" destId="{CAFB5A1B-3EF5-4402-9030-72C49076FD34}" srcOrd="1" destOrd="0" presId="urn:microsoft.com/office/officeart/2005/8/layout/vList3#5"/>
    <dgm:cxn modelId="{2AF960C2-2618-D849-B914-06ED7B104228}" type="presParOf" srcId="{678575DA-649C-4E3C-A8D3-7A3D3B579427}" destId="{C49B4DCA-D06E-4F95-B1E7-6E1E431659AF}" srcOrd="1" destOrd="0" presId="urn:microsoft.com/office/officeart/2005/8/layout/vList3#5"/>
    <dgm:cxn modelId="{3BD3C46E-0FDF-F845-99E1-A785B255CC7C}" type="presParOf" srcId="{678575DA-649C-4E3C-A8D3-7A3D3B579427}" destId="{AF1ECF0E-FA59-4B19-8ACF-E7A086A7948B}" srcOrd="2" destOrd="0" presId="urn:microsoft.com/office/officeart/2005/8/layout/vList3#5"/>
    <dgm:cxn modelId="{71035681-35B7-1347-8A40-F6FDA5B0CC76}" type="presParOf" srcId="{AF1ECF0E-FA59-4B19-8ACF-E7A086A7948B}" destId="{CDD43C58-9CFF-4FD5-A510-0AD3EAFB537B}" srcOrd="0" destOrd="0" presId="urn:microsoft.com/office/officeart/2005/8/layout/vList3#5"/>
    <dgm:cxn modelId="{5DBE37A7-34C5-E340-BC9C-626760025CF5}" type="presParOf" srcId="{AF1ECF0E-FA59-4B19-8ACF-E7A086A7948B}" destId="{86FC33ED-0662-447F-A590-A4CDE2D31DFA}" srcOrd="1" destOrd="0" presId="urn:microsoft.com/office/officeart/2005/8/layout/vList3#5"/>
    <dgm:cxn modelId="{DD0BF2E0-137B-7148-B5B4-C27ECEFDF3EF}" type="presParOf" srcId="{678575DA-649C-4E3C-A8D3-7A3D3B579427}" destId="{A3E8E74B-5AD8-478D-8C02-9D99017FC266}" srcOrd="3" destOrd="0" presId="urn:microsoft.com/office/officeart/2005/8/layout/vList3#5"/>
    <dgm:cxn modelId="{D9207EA2-E232-224E-AFB4-805DD42035CD}" type="presParOf" srcId="{678575DA-649C-4E3C-A8D3-7A3D3B579427}" destId="{8FAD0940-B245-4185-AC68-3951FFF4AE62}" srcOrd="4" destOrd="0" presId="urn:microsoft.com/office/officeart/2005/8/layout/vList3#5"/>
    <dgm:cxn modelId="{795E130F-26B8-F14E-8635-4505AA62D337}" type="presParOf" srcId="{8FAD0940-B245-4185-AC68-3951FFF4AE62}" destId="{5D49C065-AEC1-4A55-A870-9E37C7AE2211}" srcOrd="0" destOrd="0" presId="urn:microsoft.com/office/officeart/2005/8/layout/vList3#5"/>
    <dgm:cxn modelId="{B4014F7C-24AF-BB48-8DD8-2DAB85C7854A}" type="presParOf" srcId="{8FAD0940-B245-4185-AC68-3951FFF4AE62}" destId="{DBC319F7-6F71-48D7-9E1E-2C396356CAA6}" srcOrd="1" destOrd="0" presId="urn:microsoft.com/office/officeart/2005/8/layout/vList3#5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094721-A457-478E-9093-C0F5EB361CBC}">
      <dgm:prSet phldrT="[Texto]"/>
      <dgm:spPr/>
      <dgm:t>
        <a:bodyPr/>
        <a:lstStyle/>
        <a:p>
          <a:pPr algn="just"/>
          <a:r>
            <a:rPr lang="es-ES" dirty="0" smtClean="0">
              <a:cs typeface="Calibri" pitchFamily="34" charset="0"/>
            </a:rPr>
            <a:t>1. </a:t>
          </a:r>
          <a:r>
            <a:rPr lang="es-EC" dirty="0" smtClean="0">
              <a:cs typeface="Calibri" pitchFamily="34" charset="0"/>
            </a:rPr>
            <a:t>Establecer un </a:t>
          </a:r>
          <a:r>
            <a:rPr lang="es-EC" b="1" dirty="0" smtClean="0">
              <a:cs typeface="Calibri" pitchFamily="34" charset="0"/>
            </a:rPr>
            <a:t>marco normativo</a:t>
          </a:r>
          <a:r>
            <a:rPr lang="es-EC" dirty="0" smtClean="0">
              <a:cs typeface="Calibri" pitchFamily="34" charset="0"/>
            </a:rPr>
            <a:t> que fomente la creación, desarrollo, crecimiento y expansión del emprendimiento:</a:t>
          </a:r>
        </a:p>
        <a:p>
          <a:pPr algn="just"/>
          <a:r>
            <a:rPr lang="es-EC" b="0" dirty="0" smtClean="0">
              <a:cs typeface="Calibri" pitchFamily="34" charset="0"/>
            </a:rPr>
            <a:t>-</a:t>
          </a:r>
          <a:r>
            <a:rPr lang="es-EC" b="0" baseline="0" dirty="0" smtClean="0">
              <a:cs typeface="Calibri" pitchFamily="34" charset="0"/>
            </a:rPr>
            <a:t> Ley de Emprendimiento</a:t>
          </a:r>
        </a:p>
        <a:p>
          <a:pPr algn="just"/>
          <a:r>
            <a:rPr lang="es-EC" b="0" baseline="0" dirty="0" smtClean="0">
              <a:solidFill>
                <a:schemeClr val="bg1"/>
              </a:solidFill>
              <a:cs typeface="Calibri" pitchFamily="34" charset="0"/>
            </a:rPr>
            <a:t>- Ley de Quiebras</a:t>
          </a:r>
        </a:p>
        <a:p>
          <a:pPr algn="just"/>
          <a:r>
            <a:rPr lang="es-EC" b="0" baseline="0" dirty="0" smtClean="0">
              <a:cs typeface="Calibri" pitchFamily="34" charset="0"/>
            </a:rPr>
            <a:t>- Consejo Nacional de Emprendimiento</a:t>
          </a:r>
        </a:p>
        <a:p>
          <a:pPr algn="just"/>
          <a:r>
            <a:rPr lang="es-EC" b="0" baseline="0" dirty="0" smtClean="0">
              <a:solidFill>
                <a:schemeClr val="bg1"/>
              </a:solidFill>
              <a:cs typeface="Calibri" pitchFamily="34" charset="0"/>
            </a:rPr>
            <a:t>- Incentivos para el sector privado que implemente capital de riesgo</a:t>
          </a:r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just"/>
          <a:endParaRPr lang="es-EC">
            <a:solidFill>
              <a:schemeClr val="tx1"/>
            </a:solidFill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just"/>
          <a:endParaRPr lang="es-EC">
            <a:solidFill>
              <a:schemeClr val="tx1"/>
            </a:solidFill>
          </a:endParaRPr>
        </a:p>
      </dgm:t>
    </dgm:pt>
    <dgm:pt modelId="{71F20434-E4ED-47D3-9BFE-DD5D33C2FBE8}">
      <dgm:prSet phldrT="[Texto]"/>
      <dgm:spPr/>
      <dgm:t>
        <a:bodyPr/>
        <a:lstStyle/>
        <a:p>
          <a:pPr algn="just"/>
          <a:r>
            <a:rPr lang="es-EC" dirty="0" smtClean="0"/>
            <a:t>2. Fomentar el emprendimiento, </a:t>
          </a:r>
          <a:r>
            <a:rPr lang="es-EC" b="1" dirty="0" smtClean="0"/>
            <a:t>articulando con actores </a:t>
          </a:r>
          <a:r>
            <a:rPr lang="es-ES" b="1" dirty="0" smtClean="0"/>
            <a:t>públicos, privados y academia</a:t>
          </a:r>
          <a:r>
            <a:rPr lang="es-EC" dirty="0" smtClean="0"/>
            <a:t>:</a:t>
          </a:r>
        </a:p>
        <a:p>
          <a:pPr algn="just"/>
          <a:r>
            <a:rPr lang="es-EC" dirty="0" smtClean="0"/>
            <a:t>- Metodología</a:t>
          </a:r>
          <a:r>
            <a:rPr lang="es-ES" dirty="0" smtClean="0"/>
            <a:t> unificada de incubadoras</a:t>
          </a:r>
          <a:endParaRPr lang="es-EC" dirty="0" smtClean="0"/>
        </a:p>
        <a:p>
          <a:pPr algn="just"/>
          <a:r>
            <a:rPr lang="es-EC" dirty="0" smtClean="0"/>
            <a:t>- Ruedas de negocios </a:t>
          </a:r>
        </a:p>
        <a:p>
          <a:pPr algn="just"/>
          <a:r>
            <a:rPr lang="es-EC" dirty="0" smtClean="0"/>
            <a:t>- Encadenamiento productivo (empresas anclas)</a:t>
          </a:r>
        </a:p>
        <a:p>
          <a:pPr algn="just"/>
          <a:r>
            <a:rPr lang="es-EC" dirty="0" smtClean="0">
              <a:solidFill>
                <a:schemeClr val="bg1"/>
              </a:solidFill>
            </a:rPr>
            <a:t>- Fomento del cooperativismo</a:t>
          </a:r>
          <a:endParaRPr lang="es-EC" dirty="0">
            <a:solidFill>
              <a:schemeClr val="bg1"/>
            </a:solidFill>
          </a:endParaRPr>
        </a:p>
      </dgm:t>
    </dgm:pt>
    <dgm:pt modelId="{5EC78CB6-C490-4C28-90EA-37762D3A1ECD}" type="parTrans" cxnId="{86D9A931-91F8-4F80-BCC0-7C3618A92641}">
      <dgm:prSet/>
      <dgm:spPr/>
      <dgm:t>
        <a:bodyPr/>
        <a:lstStyle/>
        <a:p>
          <a:pPr algn="just"/>
          <a:endParaRPr lang="es-EC">
            <a:solidFill>
              <a:schemeClr val="tx1"/>
            </a:solidFill>
          </a:endParaRPr>
        </a:p>
      </dgm:t>
    </dgm:pt>
    <dgm:pt modelId="{6F8AF80D-5122-4277-B1DE-82A0EAC8CC7F}" type="sibTrans" cxnId="{86D9A931-91F8-4F80-BCC0-7C3618A92641}">
      <dgm:prSet/>
      <dgm:spPr/>
      <dgm:t>
        <a:bodyPr/>
        <a:lstStyle/>
        <a:p>
          <a:pPr algn="just"/>
          <a:endParaRPr lang="es-EC">
            <a:solidFill>
              <a:schemeClr val="tx1"/>
            </a:solidFill>
          </a:endParaRPr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26204203-B514-4486-A788-373FBF1563D5}" type="pres">
      <dgm:prSet presAssocID="{7B094721-A457-478E-9093-C0F5EB361CBC}" presName="composite" presStyleCnt="0"/>
      <dgm:spPr/>
    </dgm:pt>
    <dgm:pt modelId="{B447647A-B443-4BBB-8E4A-793BA1D3F87C}" type="pres">
      <dgm:prSet presAssocID="{7B094721-A457-478E-9093-C0F5EB361CBC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s-ES_tradnl"/>
        </a:p>
      </dgm:t>
    </dgm:pt>
    <dgm:pt modelId="{CAFB5A1B-3EF5-4402-9030-72C49076FD34}" type="pres">
      <dgm:prSet presAssocID="{7B094721-A457-478E-9093-C0F5EB361CBC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9B4DCA-D06E-4F95-B1E7-6E1E431659AF}" type="pres">
      <dgm:prSet presAssocID="{FFC332D7-8846-4CD3-B6EE-08C6486D1AA8}" presName="spacing" presStyleCnt="0"/>
      <dgm:spPr/>
    </dgm:pt>
    <dgm:pt modelId="{AF1ECF0E-FA59-4B19-8ACF-E7A086A7948B}" type="pres">
      <dgm:prSet presAssocID="{71F20434-E4ED-47D3-9BFE-DD5D33C2FBE8}" presName="composite" presStyleCnt="0"/>
      <dgm:spPr/>
    </dgm:pt>
    <dgm:pt modelId="{CDD43C58-9CFF-4FD5-A510-0AD3EAFB537B}" type="pres">
      <dgm:prSet presAssocID="{71F20434-E4ED-47D3-9BFE-DD5D33C2FBE8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s-ES_tradnl"/>
        </a:p>
      </dgm:t>
    </dgm:pt>
    <dgm:pt modelId="{86FC33ED-0662-447F-A590-A4CDE2D31DFA}" type="pres">
      <dgm:prSet presAssocID="{71F20434-E4ED-47D3-9BFE-DD5D33C2FBE8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68B538CA-15D8-4D43-A857-3100BB476102}" type="presOf" srcId="{7B094721-A457-478E-9093-C0F5EB361CBC}" destId="{CAFB5A1B-3EF5-4402-9030-72C49076FD34}" srcOrd="0" destOrd="0" presId="urn:microsoft.com/office/officeart/2005/8/layout/vList3#7"/>
    <dgm:cxn modelId="{86D9A931-91F8-4F80-BCC0-7C3618A92641}" srcId="{E47A4808-FF3D-4762-A95D-3BBD76EB2449}" destId="{71F20434-E4ED-47D3-9BFE-DD5D33C2FBE8}" srcOrd="1" destOrd="0" parTransId="{5EC78CB6-C490-4C28-90EA-37762D3A1ECD}" sibTransId="{6F8AF80D-5122-4277-B1DE-82A0EAC8CC7F}"/>
    <dgm:cxn modelId="{A07FC563-47F9-2C4A-B9A3-D795DAB3048E}" type="presOf" srcId="{71F20434-E4ED-47D3-9BFE-DD5D33C2FBE8}" destId="{86FC33ED-0662-447F-A590-A4CDE2D31DFA}" srcOrd="0" destOrd="0" presId="urn:microsoft.com/office/officeart/2005/8/layout/vList3#7"/>
    <dgm:cxn modelId="{7769162C-BF80-7A4A-920A-C23CF9E37570}" type="presOf" srcId="{E47A4808-FF3D-4762-A95D-3BBD76EB2449}" destId="{678575DA-649C-4E3C-A8D3-7A3D3B579427}" srcOrd="0" destOrd="0" presId="urn:microsoft.com/office/officeart/2005/8/layout/vList3#7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B29D3E91-3992-A244-B931-BE3B4EE91D3D}" type="presParOf" srcId="{678575DA-649C-4E3C-A8D3-7A3D3B579427}" destId="{26204203-B514-4486-A788-373FBF1563D5}" srcOrd="0" destOrd="0" presId="urn:microsoft.com/office/officeart/2005/8/layout/vList3#7"/>
    <dgm:cxn modelId="{AE7BEADD-63FF-CF42-B745-1B5526678393}" type="presParOf" srcId="{26204203-B514-4486-A788-373FBF1563D5}" destId="{B447647A-B443-4BBB-8E4A-793BA1D3F87C}" srcOrd="0" destOrd="0" presId="urn:microsoft.com/office/officeart/2005/8/layout/vList3#7"/>
    <dgm:cxn modelId="{56C910EB-3C7D-A54B-93D8-416B8614AF26}" type="presParOf" srcId="{26204203-B514-4486-A788-373FBF1563D5}" destId="{CAFB5A1B-3EF5-4402-9030-72C49076FD34}" srcOrd="1" destOrd="0" presId="urn:microsoft.com/office/officeart/2005/8/layout/vList3#7"/>
    <dgm:cxn modelId="{4397E379-E587-D945-B92A-52198E59DE38}" type="presParOf" srcId="{678575DA-649C-4E3C-A8D3-7A3D3B579427}" destId="{C49B4DCA-D06E-4F95-B1E7-6E1E431659AF}" srcOrd="1" destOrd="0" presId="urn:microsoft.com/office/officeart/2005/8/layout/vList3#7"/>
    <dgm:cxn modelId="{B334C5F1-69FF-A848-90EE-715918FEEA64}" type="presParOf" srcId="{678575DA-649C-4E3C-A8D3-7A3D3B579427}" destId="{AF1ECF0E-FA59-4B19-8ACF-E7A086A7948B}" srcOrd="2" destOrd="0" presId="urn:microsoft.com/office/officeart/2005/8/layout/vList3#7"/>
    <dgm:cxn modelId="{1EF4CAD1-6705-4A46-8063-3878D1A05B5B}" type="presParOf" srcId="{AF1ECF0E-FA59-4B19-8ACF-E7A086A7948B}" destId="{CDD43C58-9CFF-4FD5-A510-0AD3EAFB537B}" srcOrd="0" destOrd="0" presId="urn:microsoft.com/office/officeart/2005/8/layout/vList3#7"/>
    <dgm:cxn modelId="{B3DB1A47-4699-454E-8D72-145E2741F354}" type="presParOf" srcId="{AF1ECF0E-FA59-4B19-8ACF-E7A086A7948B}" destId="{86FC33ED-0662-447F-A590-A4CDE2D31DFA}" srcOrd="1" destOrd="0" presId="urn:microsoft.com/office/officeart/2005/8/layout/vList3#7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094721-A457-478E-9093-C0F5EB361CBC}">
      <dgm:prSet phldrT="[Texto]" custT="1"/>
      <dgm:spPr/>
      <dgm:t>
        <a:bodyPr/>
        <a:lstStyle/>
        <a:p>
          <a:pPr algn="just"/>
          <a:r>
            <a:rPr lang="es-ES" sz="2000" dirty="0" smtClean="0">
              <a:cs typeface="Calibri" pitchFamily="34" charset="0"/>
            </a:rPr>
            <a:t>1. Impulsar la </a:t>
          </a:r>
          <a:r>
            <a:rPr lang="es-ES" sz="2000" b="1" dirty="0" smtClean="0">
              <a:cs typeface="Calibri" pitchFamily="34" charset="0"/>
            </a:rPr>
            <a:t>innovación abierta</a:t>
          </a:r>
          <a:r>
            <a:rPr lang="es-ES" sz="2000" dirty="0" smtClean="0">
              <a:cs typeface="Calibri" pitchFamily="34" charset="0"/>
            </a:rPr>
            <a:t>, articulando los sectores público, privado y académico:</a:t>
          </a:r>
        </a:p>
        <a:p>
          <a:pPr algn="just"/>
          <a:r>
            <a:rPr lang="es-ES" sz="2000" dirty="0" smtClean="0">
              <a:cs typeface="Calibri" pitchFamily="34" charset="0"/>
            </a:rPr>
            <a:t>- Abrir necesidades de</a:t>
          </a:r>
          <a:r>
            <a:rPr lang="es-ES" sz="2000" baseline="0" dirty="0" smtClean="0">
              <a:cs typeface="Calibri" pitchFamily="34" charset="0"/>
            </a:rPr>
            <a:t> innovación para obtener soluciones de la sociedad</a:t>
          </a:r>
          <a:endParaRPr lang="es-EC" sz="2000" dirty="0"/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49DDEF30-6AF7-4333-AE07-FEC13B609C9E}">
      <dgm:prSet phldrT="[Texto]" custT="1"/>
      <dgm:spPr/>
      <dgm:t>
        <a:bodyPr/>
        <a:lstStyle/>
        <a:p>
          <a:pPr algn="just"/>
          <a:r>
            <a:rPr lang="es-EC" sz="2000" dirty="0" smtClean="0"/>
            <a:t>2</a:t>
          </a:r>
          <a:r>
            <a:rPr lang="es-EC" sz="2000" dirty="0" smtClean="0">
              <a:solidFill>
                <a:schemeClr val="bg1"/>
              </a:solidFill>
            </a:rPr>
            <a:t>. </a:t>
          </a:r>
          <a:r>
            <a:rPr lang="es-ES" sz="2000" dirty="0" smtClean="0">
              <a:solidFill>
                <a:schemeClr val="bg1"/>
              </a:solidFill>
              <a:cs typeface="Calibri" pitchFamily="34" charset="0"/>
            </a:rPr>
            <a:t>Fortalecer la </a:t>
          </a:r>
          <a:r>
            <a:rPr lang="es-ES" sz="2000" b="1" dirty="0" smtClean="0">
              <a:solidFill>
                <a:schemeClr val="bg1"/>
              </a:solidFill>
              <a:cs typeface="Calibri" pitchFamily="34" charset="0"/>
            </a:rPr>
            <a:t>cultura de innovación </a:t>
          </a:r>
          <a:r>
            <a:rPr lang="es-ES" sz="2000" dirty="0" smtClean="0">
              <a:solidFill>
                <a:schemeClr val="bg1"/>
              </a:solidFill>
              <a:cs typeface="Calibri" pitchFamily="34" charset="0"/>
            </a:rPr>
            <a:t>para el desarrollo de EPS y PYMES con potencial innovador:</a:t>
          </a:r>
        </a:p>
        <a:p>
          <a:pPr algn="just"/>
          <a:r>
            <a:rPr lang="es-ES" sz="2000" dirty="0" smtClean="0">
              <a:cs typeface="Calibri" pitchFamily="34" charset="0"/>
            </a:rPr>
            <a:t>- Transferencia de casos exitosos  en innovación</a:t>
          </a:r>
        </a:p>
        <a:p>
          <a:pPr algn="just"/>
          <a:r>
            <a:rPr lang="es-ES" sz="2000" dirty="0" smtClean="0">
              <a:cs typeface="Calibri" pitchFamily="34" charset="0"/>
            </a:rPr>
            <a:t>- Catálogo de productos innovadores</a:t>
          </a:r>
        </a:p>
      </dgm:t>
    </dgm:pt>
    <dgm:pt modelId="{87D54558-33B3-478E-9C0C-D6B62DA697A4}" type="parTrans" cxnId="{DAEEE9E6-14BE-4781-B7BE-D3393C4AE0B8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97A92A32-5BCA-4CC1-9E94-AE81E278D63D}" type="sibTrans" cxnId="{DAEEE9E6-14BE-4781-B7BE-D3393C4AE0B8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4833D3CB-D1AF-4208-B65F-359A96B0F8AC}">
      <dgm:prSet phldrT="[Texto]" custT="1"/>
      <dgm:spPr/>
      <dgm:t>
        <a:bodyPr/>
        <a:lstStyle/>
        <a:p>
          <a:pPr algn="just"/>
          <a:r>
            <a:rPr lang="es-EC" sz="2000" b="0" dirty="0" smtClean="0"/>
            <a:t>3. </a:t>
          </a:r>
          <a:r>
            <a:rPr lang="es-ES" sz="2000" b="0" dirty="0" smtClean="0"/>
            <a:t>Alinear el desarrollo </a:t>
          </a:r>
          <a:r>
            <a:rPr lang="es-ES" sz="2000" b="1" dirty="0" smtClean="0"/>
            <a:t>tecnológico e innovación</a:t>
          </a:r>
          <a:r>
            <a:rPr lang="es-ES" sz="2000" b="0" dirty="0" smtClean="0"/>
            <a:t> a las oportunidades comerciales:</a:t>
          </a:r>
        </a:p>
        <a:p>
          <a:pPr algn="just"/>
          <a:r>
            <a:rPr lang="es-ES" sz="2000" b="0" dirty="0" smtClean="0"/>
            <a:t>- Economía del conocimiento</a:t>
          </a:r>
        </a:p>
        <a:p>
          <a:pPr algn="just"/>
          <a:r>
            <a:rPr lang="es-ES" sz="2000" b="0" dirty="0" smtClean="0">
              <a:solidFill>
                <a:schemeClr val="bg1"/>
              </a:solidFill>
            </a:rPr>
            <a:t>- Economía digital</a:t>
          </a:r>
          <a:endParaRPr lang="es-ES" sz="2000" dirty="0" smtClean="0">
            <a:cs typeface="Calibri" pitchFamily="34" charset="0"/>
          </a:endParaRPr>
        </a:p>
      </dgm:t>
    </dgm:pt>
    <dgm:pt modelId="{C0028F15-B9D6-40D6-B5E7-025A19BAA154}" type="parTrans" cxnId="{9DC1D77B-B2C6-4228-A248-BA29BFC73B06}">
      <dgm:prSet/>
      <dgm:spPr/>
      <dgm:t>
        <a:bodyPr/>
        <a:lstStyle/>
        <a:p>
          <a:endParaRPr lang="es-EC"/>
        </a:p>
      </dgm:t>
    </dgm:pt>
    <dgm:pt modelId="{B01C67AA-1308-4644-86B1-5E308A17746C}" type="sibTrans" cxnId="{9DC1D77B-B2C6-4228-A248-BA29BFC73B06}">
      <dgm:prSet/>
      <dgm:spPr/>
      <dgm:t>
        <a:bodyPr/>
        <a:lstStyle/>
        <a:p>
          <a:endParaRPr lang="es-EC"/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26204203-B514-4486-A788-373FBF1563D5}" type="pres">
      <dgm:prSet presAssocID="{7B094721-A457-478E-9093-C0F5EB361CBC}" presName="composite" presStyleCnt="0"/>
      <dgm:spPr/>
    </dgm:pt>
    <dgm:pt modelId="{B447647A-B443-4BBB-8E4A-793BA1D3F87C}" type="pres">
      <dgm:prSet presAssocID="{7B094721-A457-478E-9093-C0F5EB361CBC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  <dgm:t>
        <a:bodyPr/>
        <a:lstStyle/>
        <a:p>
          <a:endParaRPr lang="es-ES_tradnl"/>
        </a:p>
      </dgm:t>
    </dgm:pt>
    <dgm:pt modelId="{CAFB5A1B-3EF5-4402-9030-72C49076FD34}" type="pres">
      <dgm:prSet presAssocID="{7B094721-A457-478E-9093-C0F5EB361CBC}" presName="txShp" presStyleLbl="node1" presStyleIdx="0" presStyleCnt="3" custScaleX="10464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9B4DCA-D06E-4F95-B1E7-6E1E431659AF}" type="pres">
      <dgm:prSet presAssocID="{FFC332D7-8846-4CD3-B6EE-08C6486D1AA8}" presName="spacing" presStyleCnt="0"/>
      <dgm:spPr/>
    </dgm:pt>
    <dgm:pt modelId="{8FAD0940-B245-4185-AC68-3951FFF4AE62}" type="pres">
      <dgm:prSet presAssocID="{49DDEF30-6AF7-4333-AE07-FEC13B609C9E}" presName="composite" presStyleCnt="0"/>
      <dgm:spPr/>
    </dgm:pt>
    <dgm:pt modelId="{5D49C065-AEC1-4A55-A870-9E37C7AE2211}" type="pres">
      <dgm:prSet presAssocID="{49DDEF30-6AF7-4333-AE07-FEC13B609C9E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s-ES_tradnl"/>
        </a:p>
      </dgm:t>
    </dgm:pt>
    <dgm:pt modelId="{DBC319F7-6F71-48D7-9E1E-2C396356CAA6}" type="pres">
      <dgm:prSet presAssocID="{49DDEF30-6AF7-4333-AE07-FEC13B609C9E}" presName="txShp" presStyleLbl="node1" presStyleIdx="1" presStyleCnt="3" custScaleX="10464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FF3FB164-646E-4DAF-866B-066A004BFC40}" type="pres">
      <dgm:prSet presAssocID="{97A92A32-5BCA-4CC1-9E94-AE81E278D63D}" presName="spacing" presStyleCnt="0"/>
      <dgm:spPr/>
    </dgm:pt>
    <dgm:pt modelId="{CFBA8D25-B56E-4E61-92EF-D2A6ABBB63D5}" type="pres">
      <dgm:prSet presAssocID="{4833D3CB-D1AF-4208-B65F-359A96B0F8AC}" presName="composite" presStyleCnt="0"/>
      <dgm:spPr/>
    </dgm:pt>
    <dgm:pt modelId="{5F5B1173-2D1C-4D45-9548-4778DB10353A}" type="pres">
      <dgm:prSet presAssocID="{4833D3CB-D1AF-4208-B65F-359A96B0F8AC}" presName="imgShp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s-EC"/>
        </a:p>
      </dgm:t>
    </dgm:pt>
    <dgm:pt modelId="{AA5F5F03-846A-48EC-BACA-525BEDD6144E}" type="pres">
      <dgm:prSet presAssocID="{4833D3CB-D1AF-4208-B65F-359A96B0F8AC}" presName="txShp" presStyleLbl="node1" presStyleIdx="2" presStyleCnt="3" custScaleX="102726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A99DA3B6-21D2-4644-9040-FF4E46F1F73F}" type="presOf" srcId="{E47A4808-FF3D-4762-A95D-3BBD76EB2449}" destId="{678575DA-649C-4E3C-A8D3-7A3D3B579427}" srcOrd="0" destOrd="0" presId="urn:microsoft.com/office/officeart/2005/8/layout/vList3#2"/>
    <dgm:cxn modelId="{77DC367A-8736-4E0D-BDAB-14BA96B5A17F}" type="presOf" srcId="{4833D3CB-D1AF-4208-B65F-359A96B0F8AC}" destId="{AA5F5F03-846A-48EC-BACA-525BEDD6144E}" srcOrd="0" destOrd="0" presId="urn:microsoft.com/office/officeart/2005/8/layout/vList3#2"/>
    <dgm:cxn modelId="{9DC1D77B-B2C6-4228-A248-BA29BFC73B06}" srcId="{E47A4808-FF3D-4762-A95D-3BBD76EB2449}" destId="{4833D3CB-D1AF-4208-B65F-359A96B0F8AC}" srcOrd="2" destOrd="0" parTransId="{C0028F15-B9D6-40D6-B5E7-025A19BAA154}" sibTransId="{B01C67AA-1308-4644-86B1-5E308A17746C}"/>
    <dgm:cxn modelId="{DAEEE9E6-14BE-4781-B7BE-D3393C4AE0B8}" srcId="{E47A4808-FF3D-4762-A95D-3BBD76EB2449}" destId="{49DDEF30-6AF7-4333-AE07-FEC13B609C9E}" srcOrd="1" destOrd="0" parTransId="{87D54558-33B3-478E-9C0C-D6B62DA697A4}" sibTransId="{97A92A32-5BCA-4CC1-9E94-AE81E278D63D}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5E7DCEC4-664D-AE48-B538-6C52716487B6}" type="presOf" srcId="{49DDEF30-6AF7-4333-AE07-FEC13B609C9E}" destId="{DBC319F7-6F71-48D7-9E1E-2C396356CAA6}" srcOrd="0" destOrd="0" presId="urn:microsoft.com/office/officeart/2005/8/layout/vList3#2"/>
    <dgm:cxn modelId="{B0484F10-71FE-DC4E-805C-4886CBA731D7}" type="presOf" srcId="{7B094721-A457-478E-9093-C0F5EB361CBC}" destId="{CAFB5A1B-3EF5-4402-9030-72C49076FD34}" srcOrd="0" destOrd="0" presId="urn:microsoft.com/office/officeart/2005/8/layout/vList3#2"/>
    <dgm:cxn modelId="{D71417A8-F499-B846-97ED-74C8026A7CB2}" type="presParOf" srcId="{678575DA-649C-4E3C-A8D3-7A3D3B579427}" destId="{26204203-B514-4486-A788-373FBF1563D5}" srcOrd="0" destOrd="0" presId="urn:microsoft.com/office/officeart/2005/8/layout/vList3#2"/>
    <dgm:cxn modelId="{7C3030AC-385F-4D4E-B7DD-BD0633047F34}" type="presParOf" srcId="{26204203-B514-4486-A788-373FBF1563D5}" destId="{B447647A-B443-4BBB-8E4A-793BA1D3F87C}" srcOrd="0" destOrd="0" presId="urn:microsoft.com/office/officeart/2005/8/layout/vList3#2"/>
    <dgm:cxn modelId="{E42A9E1B-704F-9941-9E14-A939A1C95DEE}" type="presParOf" srcId="{26204203-B514-4486-A788-373FBF1563D5}" destId="{CAFB5A1B-3EF5-4402-9030-72C49076FD34}" srcOrd="1" destOrd="0" presId="urn:microsoft.com/office/officeart/2005/8/layout/vList3#2"/>
    <dgm:cxn modelId="{3F4D01A0-79D3-B94E-8B12-C614D2FCA773}" type="presParOf" srcId="{678575DA-649C-4E3C-A8D3-7A3D3B579427}" destId="{C49B4DCA-D06E-4F95-B1E7-6E1E431659AF}" srcOrd="1" destOrd="0" presId="urn:microsoft.com/office/officeart/2005/8/layout/vList3#2"/>
    <dgm:cxn modelId="{E1ADF05C-804D-AB4B-AF39-67C0ACE15369}" type="presParOf" srcId="{678575DA-649C-4E3C-A8D3-7A3D3B579427}" destId="{8FAD0940-B245-4185-AC68-3951FFF4AE62}" srcOrd="2" destOrd="0" presId="urn:microsoft.com/office/officeart/2005/8/layout/vList3#2"/>
    <dgm:cxn modelId="{D3BAC600-0B6E-6C43-8FD7-F7F5A3B76F69}" type="presParOf" srcId="{8FAD0940-B245-4185-AC68-3951FFF4AE62}" destId="{5D49C065-AEC1-4A55-A870-9E37C7AE2211}" srcOrd="0" destOrd="0" presId="urn:microsoft.com/office/officeart/2005/8/layout/vList3#2"/>
    <dgm:cxn modelId="{C7F68B52-1CA6-F246-8C3D-0F52C52B3783}" type="presParOf" srcId="{8FAD0940-B245-4185-AC68-3951FFF4AE62}" destId="{DBC319F7-6F71-48D7-9E1E-2C396356CAA6}" srcOrd="1" destOrd="0" presId="urn:microsoft.com/office/officeart/2005/8/layout/vList3#2"/>
    <dgm:cxn modelId="{6C519691-6F70-4EB0-A08F-CB0DFE2F1C12}" type="presParOf" srcId="{678575DA-649C-4E3C-A8D3-7A3D3B579427}" destId="{FF3FB164-646E-4DAF-866B-066A004BFC40}" srcOrd="3" destOrd="0" presId="urn:microsoft.com/office/officeart/2005/8/layout/vList3#2"/>
    <dgm:cxn modelId="{B36728CF-CA1F-47A0-9ECF-48E197B428ED}" type="presParOf" srcId="{678575DA-649C-4E3C-A8D3-7A3D3B579427}" destId="{CFBA8D25-B56E-4E61-92EF-D2A6ABBB63D5}" srcOrd="4" destOrd="0" presId="urn:microsoft.com/office/officeart/2005/8/layout/vList3#2"/>
    <dgm:cxn modelId="{7A9E507E-B47A-4C3B-819D-929D368AD287}" type="presParOf" srcId="{CFBA8D25-B56E-4E61-92EF-D2A6ABBB63D5}" destId="{5F5B1173-2D1C-4D45-9548-4778DB10353A}" srcOrd="0" destOrd="0" presId="urn:microsoft.com/office/officeart/2005/8/layout/vList3#2"/>
    <dgm:cxn modelId="{E672D740-B4C6-41D9-9BE5-4ECC9F656BEA}" type="presParOf" srcId="{CFBA8D25-B56E-4E61-92EF-D2A6ABBB63D5}" destId="{AA5F5F03-846A-48EC-BACA-525BEDD6144E}" srcOrd="1" destOrd="0" presId="urn:microsoft.com/office/officeart/2005/8/layout/vList3#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9C58B1-3B48-4E8B-BB58-0D80C4665D42}">
      <dgm:prSet phldrT="[Texto]" custT="1"/>
      <dgm:spPr/>
      <dgm:t>
        <a:bodyPr/>
        <a:lstStyle/>
        <a:p>
          <a:pPr algn="just"/>
          <a:r>
            <a:rPr lang="es-EC" sz="1800" dirty="0" smtClean="0"/>
            <a:t>4. </a:t>
          </a:r>
          <a:r>
            <a:rPr lang="es-ES" sz="1800" dirty="0" smtClean="0">
              <a:cs typeface="Calibri" pitchFamily="34" charset="0"/>
            </a:rPr>
            <a:t>Impulsar la </a:t>
          </a:r>
          <a:r>
            <a:rPr lang="es-ES" sz="1800" b="1" dirty="0" smtClean="0">
              <a:cs typeface="Calibri" pitchFamily="34" charset="0"/>
            </a:rPr>
            <a:t>articulación de servicios especializados</a:t>
          </a:r>
          <a:r>
            <a:rPr lang="es-ES" sz="1800" dirty="0" smtClean="0">
              <a:cs typeface="Calibri" pitchFamily="34" charset="0"/>
            </a:rPr>
            <a:t> en innovación para empresas:</a:t>
          </a:r>
        </a:p>
        <a:p>
          <a:pPr algn="just"/>
          <a:r>
            <a:rPr lang="es-ES" sz="1800" dirty="0" smtClean="0">
              <a:cs typeface="Calibri" pitchFamily="34" charset="0"/>
            </a:rPr>
            <a:t>- Acceso a información actualizada</a:t>
          </a:r>
        </a:p>
        <a:p>
          <a:pPr algn="just"/>
          <a:r>
            <a:rPr lang="es-ES" sz="1800" dirty="0" smtClean="0">
              <a:cs typeface="Calibri" pitchFamily="34" charset="0"/>
            </a:rPr>
            <a:t>- Acceso a centros de innovación de empresas privadas y gremios</a:t>
          </a:r>
        </a:p>
        <a:p>
          <a:pPr algn="just"/>
          <a:r>
            <a:rPr lang="es-ES" sz="1800" dirty="0" smtClean="0">
              <a:cs typeface="Calibri" pitchFamily="34" charset="0"/>
            </a:rPr>
            <a:t>- Masificar herramienta tecnológica</a:t>
          </a:r>
          <a:r>
            <a:rPr lang="es-ES" sz="1800" baseline="0" dirty="0" smtClean="0">
              <a:cs typeface="Calibri" pitchFamily="34" charset="0"/>
            </a:rPr>
            <a:t> Ecuador 2030 (diagnóstico prospectivo empresarial</a:t>
          </a:r>
          <a:r>
            <a:rPr lang="es-ES" sz="1200" baseline="0" dirty="0" smtClean="0">
              <a:cs typeface="Calibri" pitchFamily="34" charset="0"/>
            </a:rPr>
            <a:t>)</a:t>
          </a:r>
          <a:endParaRPr lang="es-EC" sz="1200" dirty="0"/>
        </a:p>
      </dgm:t>
    </dgm:pt>
    <dgm:pt modelId="{0781C8B8-AB77-471A-9149-E2308F75937F}" type="parTrans" cxnId="{E267B497-177F-4D16-81C4-E400C92E1730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8A6AC99A-C1B4-49A0-9690-F234E5CC510C}" type="sibTrans" cxnId="{E267B497-177F-4D16-81C4-E400C92E1730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661E436C-4F5B-4257-8379-E77B5A5C68CC}">
      <dgm:prSet phldrT="[Texto]" custT="1"/>
      <dgm:spPr/>
      <dgm:t>
        <a:bodyPr/>
        <a:lstStyle/>
        <a:p>
          <a:pPr algn="just"/>
          <a:r>
            <a:rPr lang="es-EC" sz="1500" dirty="0" smtClean="0"/>
            <a:t>5. </a:t>
          </a:r>
          <a:r>
            <a:rPr lang="es-EC" sz="1500" dirty="0" smtClean="0">
              <a:cs typeface="Calibri" pitchFamily="34" charset="0"/>
            </a:rPr>
            <a:t>Establecer un </a:t>
          </a:r>
          <a:r>
            <a:rPr lang="es-EC" sz="1500" b="1" dirty="0" smtClean="0">
              <a:cs typeface="Calibri" pitchFamily="34" charset="0"/>
            </a:rPr>
            <a:t>marco normativo</a:t>
          </a:r>
          <a:r>
            <a:rPr lang="es-EC" sz="1500" dirty="0" smtClean="0">
              <a:cs typeface="Calibri" pitchFamily="34" charset="0"/>
            </a:rPr>
            <a:t> que incentive las actividades de I+D+I:</a:t>
          </a:r>
        </a:p>
        <a:p>
          <a:pPr algn="just"/>
          <a:r>
            <a:rPr lang="es-EC" sz="1500" dirty="0" smtClean="0">
              <a:solidFill>
                <a:schemeClr val="bg1"/>
              </a:solidFill>
              <a:cs typeface="Calibri" pitchFamily="34" charset="0"/>
            </a:rPr>
            <a:t>- Revisión integral del Código Ingenios de manera concertada con el sector productivo y la  Academia. </a:t>
          </a:r>
          <a:r>
            <a:rPr lang="es-EC" sz="1500" dirty="0" smtClean="0">
              <a:cs typeface="Calibri" pitchFamily="34" charset="0"/>
            </a:rPr>
            <a:t>Eliminar </a:t>
          </a:r>
          <a:r>
            <a:rPr lang="es-ES" sz="1500" dirty="0" smtClean="0">
              <a:cs typeface="Calibri" pitchFamily="34" charset="0"/>
            </a:rPr>
            <a:t>Art. 114 y 276 del Código Ingenios </a:t>
          </a:r>
          <a:r>
            <a:rPr lang="mr-IN" sz="1500" dirty="0" smtClean="0">
              <a:cs typeface="Calibri" pitchFamily="34" charset="0"/>
            </a:rPr>
            <a:t>–</a:t>
          </a:r>
          <a:r>
            <a:rPr lang="es-ES" sz="1500" dirty="0" smtClean="0">
              <a:cs typeface="Calibri" pitchFamily="34" charset="0"/>
            </a:rPr>
            <a:t> afectación a regalías a investigadores</a:t>
          </a:r>
        </a:p>
        <a:p>
          <a:pPr algn="just"/>
          <a:r>
            <a:rPr lang="es-ES" sz="1500" dirty="0" smtClean="0">
              <a:cs typeface="Calibri" pitchFamily="34" charset="0"/>
            </a:rPr>
            <a:t>- Reformar Art 51 de</a:t>
          </a:r>
          <a:r>
            <a:rPr lang="es-ES" sz="1500" baseline="0" dirty="0" smtClean="0">
              <a:cs typeface="Calibri" pitchFamily="34" charset="0"/>
            </a:rPr>
            <a:t> la Ley de Régimen Tributario - </a:t>
          </a:r>
          <a:r>
            <a:rPr lang="es-EC" sz="1500" b="0" dirty="0" smtClean="0"/>
            <a:t>Reincorporar los incentivos para reinversión de utilidades para TODAS las sociedades por el rubro investigación y desarrollo</a:t>
          </a:r>
        </a:p>
        <a:p>
          <a:pPr algn="just"/>
          <a:r>
            <a:rPr lang="es-EC" sz="1500" b="0" dirty="0" smtClean="0"/>
            <a:t>- Permitir que las empresas donen parte del IR a las Universidades con las que desarrollan </a:t>
          </a:r>
          <a:r>
            <a:rPr lang="es-EC" sz="1500" b="0" dirty="0" err="1" smtClean="0"/>
            <a:t>I+D+i</a:t>
          </a:r>
          <a:endParaRPr lang="es-EC" sz="1500" b="0" dirty="0" smtClean="0"/>
        </a:p>
        <a:p>
          <a:pPr algn="just"/>
          <a:r>
            <a:rPr lang="es-EC" sz="1500" b="0" dirty="0" smtClean="0"/>
            <a:t>- Permitir que el aporte patronal del 0,05% se utilice a demás de capacitación en I+D+I</a:t>
          </a:r>
          <a:endParaRPr lang="es-EC" sz="1500" b="0" dirty="0"/>
        </a:p>
      </dgm:t>
    </dgm:pt>
    <dgm:pt modelId="{68CF0879-FDCD-4490-85E1-70257928F4C9}" type="parTrans" cxnId="{4BA80B55-0070-4C10-95DF-1622BB6F0ADD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C6A009FB-9368-4212-A2BD-727BBB9D38C7}" type="sibTrans" cxnId="{4BA80B55-0070-4C10-95DF-1622BB6F0ADD}">
      <dgm:prSet/>
      <dgm:spPr/>
      <dgm:t>
        <a:bodyPr/>
        <a:lstStyle/>
        <a:p>
          <a:pPr algn="just"/>
          <a:endParaRPr lang="es-EC" sz="1500">
            <a:solidFill>
              <a:schemeClr val="tx1"/>
            </a:solidFill>
          </a:endParaRPr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602DA2CC-675B-4F70-A89C-5C7D3B150F67}" type="pres">
      <dgm:prSet presAssocID="{7B9C58B1-3B48-4E8B-BB58-0D80C4665D42}" presName="composite" presStyleCnt="0"/>
      <dgm:spPr/>
    </dgm:pt>
    <dgm:pt modelId="{C402DB6B-511F-44E4-A66F-CFC5D8791974}" type="pres">
      <dgm:prSet presAssocID="{7B9C58B1-3B48-4E8B-BB58-0D80C4665D42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s-ES_tradnl"/>
        </a:p>
      </dgm:t>
    </dgm:pt>
    <dgm:pt modelId="{A57A8A16-6DE1-4320-A013-08F940D9954A}" type="pres">
      <dgm:prSet presAssocID="{7B9C58B1-3B48-4E8B-BB58-0D80C4665D42}" presName="txShp" presStyleLbl="node1" presStyleIdx="0" presStyleCnt="2" custScaleX="99815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EB3D3E3-0352-4558-8A31-20D9015B9824}" type="pres">
      <dgm:prSet presAssocID="{8A6AC99A-C1B4-49A0-9690-F234E5CC510C}" presName="spacing" presStyleCnt="0"/>
      <dgm:spPr/>
    </dgm:pt>
    <dgm:pt modelId="{10E25207-CDF7-4C7F-B5B9-5A77F6EC31DE}" type="pres">
      <dgm:prSet presAssocID="{661E436C-4F5B-4257-8379-E77B5A5C68CC}" presName="composite" presStyleCnt="0"/>
      <dgm:spPr/>
    </dgm:pt>
    <dgm:pt modelId="{8FC16502-A217-447F-9000-03250ED244DD}" type="pres">
      <dgm:prSet presAssocID="{661E436C-4F5B-4257-8379-E77B5A5C68CC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  <dgm:t>
        <a:bodyPr/>
        <a:lstStyle/>
        <a:p>
          <a:endParaRPr lang="es-ES_tradnl"/>
        </a:p>
      </dgm:t>
    </dgm:pt>
    <dgm:pt modelId="{A3085F88-6061-43F1-9C8C-20DFE345A0B3}" type="pres">
      <dgm:prSet presAssocID="{661E436C-4F5B-4257-8379-E77B5A5C68CC}" presName="txShp" presStyleLbl="node1" presStyleIdx="1" presStyleCnt="2" custScaleX="104642" custScaleY="14086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52A5C022-052E-47AC-9342-041B014FEC68}" type="presOf" srcId="{661E436C-4F5B-4257-8379-E77B5A5C68CC}" destId="{A3085F88-6061-43F1-9C8C-20DFE345A0B3}" srcOrd="0" destOrd="0" presId="urn:microsoft.com/office/officeart/2005/8/layout/vList3#2"/>
    <dgm:cxn modelId="{6F7FA054-6C6A-42B2-8AD3-B91F0886231A}" type="presOf" srcId="{E47A4808-FF3D-4762-A95D-3BBD76EB2449}" destId="{678575DA-649C-4E3C-A8D3-7A3D3B579427}" srcOrd="0" destOrd="0" presId="urn:microsoft.com/office/officeart/2005/8/layout/vList3#2"/>
    <dgm:cxn modelId="{E267B497-177F-4D16-81C4-E400C92E1730}" srcId="{E47A4808-FF3D-4762-A95D-3BBD76EB2449}" destId="{7B9C58B1-3B48-4E8B-BB58-0D80C4665D42}" srcOrd="0" destOrd="0" parTransId="{0781C8B8-AB77-471A-9149-E2308F75937F}" sibTransId="{8A6AC99A-C1B4-49A0-9690-F234E5CC510C}"/>
    <dgm:cxn modelId="{D7778002-34C2-4286-ABBD-6363B162F612}" type="presOf" srcId="{7B9C58B1-3B48-4E8B-BB58-0D80C4665D42}" destId="{A57A8A16-6DE1-4320-A013-08F940D9954A}" srcOrd="0" destOrd="0" presId="urn:microsoft.com/office/officeart/2005/8/layout/vList3#2"/>
    <dgm:cxn modelId="{4BA80B55-0070-4C10-95DF-1622BB6F0ADD}" srcId="{E47A4808-FF3D-4762-A95D-3BBD76EB2449}" destId="{661E436C-4F5B-4257-8379-E77B5A5C68CC}" srcOrd="1" destOrd="0" parTransId="{68CF0879-FDCD-4490-85E1-70257928F4C9}" sibTransId="{C6A009FB-9368-4212-A2BD-727BBB9D38C7}"/>
    <dgm:cxn modelId="{1FE18CF8-6C8B-463A-8D5B-D1D18593CCB4}" type="presParOf" srcId="{678575DA-649C-4E3C-A8D3-7A3D3B579427}" destId="{602DA2CC-675B-4F70-A89C-5C7D3B150F67}" srcOrd="0" destOrd="0" presId="urn:microsoft.com/office/officeart/2005/8/layout/vList3#2"/>
    <dgm:cxn modelId="{1580FFD7-17D5-4CA6-9015-A3D5830B52D8}" type="presParOf" srcId="{602DA2CC-675B-4F70-A89C-5C7D3B150F67}" destId="{C402DB6B-511F-44E4-A66F-CFC5D8791974}" srcOrd="0" destOrd="0" presId="urn:microsoft.com/office/officeart/2005/8/layout/vList3#2"/>
    <dgm:cxn modelId="{D19678AF-69A2-4F8A-B224-5487B9E813B8}" type="presParOf" srcId="{602DA2CC-675B-4F70-A89C-5C7D3B150F67}" destId="{A57A8A16-6DE1-4320-A013-08F940D9954A}" srcOrd="1" destOrd="0" presId="urn:microsoft.com/office/officeart/2005/8/layout/vList3#2"/>
    <dgm:cxn modelId="{62D6313A-7D82-4B88-B52E-CDBF4C8F3B72}" type="presParOf" srcId="{678575DA-649C-4E3C-A8D3-7A3D3B579427}" destId="{CEB3D3E3-0352-4558-8A31-20D9015B9824}" srcOrd="1" destOrd="0" presId="urn:microsoft.com/office/officeart/2005/8/layout/vList3#2"/>
    <dgm:cxn modelId="{D24F5136-B6C3-493B-A0A3-5D1D14B3FCB1}" type="presParOf" srcId="{678575DA-649C-4E3C-A8D3-7A3D3B579427}" destId="{10E25207-CDF7-4C7F-B5B9-5A77F6EC31DE}" srcOrd="2" destOrd="0" presId="urn:microsoft.com/office/officeart/2005/8/layout/vList3#2"/>
    <dgm:cxn modelId="{818E2ABA-AD80-4491-81B3-0FFD5AFB2812}" type="presParOf" srcId="{10E25207-CDF7-4C7F-B5B9-5A77F6EC31DE}" destId="{8FC16502-A217-447F-9000-03250ED244DD}" srcOrd="0" destOrd="0" presId="urn:microsoft.com/office/officeart/2005/8/layout/vList3#2"/>
    <dgm:cxn modelId="{EC0056C4-92D8-4F72-8B64-19CCDF05AA3C}" type="presParOf" srcId="{10E25207-CDF7-4C7F-B5B9-5A77F6EC31DE}" destId="{A3085F88-6061-43F1-9C8C-20DFE345A0B3}" srcOrd="1" destOrd="0" presId="urn:microsoft.com/office/officeart/2005/8/layout/vList3#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094721-A457-478E-9093-C0F5EB361CBC}">
      <dgm:prSet phldrT="[Texto]" custT="1"/>
      <dgm:spPr/>
      <dgm:t>
        <a:bodyPr/>
        <a:lstStyle/>
        <a:p>
          <a:pPr algn="just"/>
          <a:r>
            <a:rPr lang="es-ES" sz="1800" b="0" dirty="0" smtClean="0">
              <a:cs typeface="Calibri" pitchFamily="34" charset="0"/>
            </a:rPr>
            <a:t>1</a:t>
          </a:r>
          <a:r>
            <a:rPr lang="es-ES" sz="1400" b="0" dirty="0" smtClean="0">
              <a:cs typeface="Calibri" pitchFamily="34" charset="0"/>
            </a:rPr>
            <a:t>. </a:t>
          </a:r>
          <a:r>
            <a:rPr lang="es-ES_tradnl" sz="1400" b="0" dirty="0" smtClean="0">
              <a:cs typeface="Calibri" pitchFamily="34" charset="0"/>
            </a:rPr>
            <a:t>Crear un </a:t>
          </a:r>
          <a:r>
            <a:rPr lang="es-ES_tradnl" sz="1400" b="1" dirty="0" smtClean="0">
              <a:cs typeface="Calibri" pitchFamily="34" charset="0"/>
            </a:rPr>
            <a:t>marco </a:t>
          </a:r>
          <a:r>
            <a:rPr lang="es-ES_tradnl" sz="1400" b="1" dirty="0" smtClean="0">
              <a:cs typeface="Calibri" pitchFamily="34" charset="0"/>
            </a:rPr>
            <a:t>legal </a:t>
          </a:r>
          <a:r>
            <a:rPr lang="es-ES_tradnl" sz="1400" b="0" dirty="0" smtClean="0">
              <a:cs typeface="Calibri" pitchFamily="34" charset="0"/>
            </a:rPr>
            <a:t>sobre inversiones en el Ecuador:</a:t>
          </a:r>
        </a:p>
        <a:p>
          <a:pPr algn="just"/>
          <a:r>
            <a:rPr lang="es-ES_tradnl" sz="1400" b="0" dirty="0" smtClean="0">
              <a:cs typeface="Calibri" pitchFamily="34" charset="0"/>
            </a:rPr>
            <a:t>-</a:t>
          </a:r>
          <a:r>
            <a:rPr lang="es-EC" sz="1400" dirty="0" smtClean="0"/>
            <a:t>Reglamento a la Ley Orgánica para el Fomento Productivo, Atracción de Inversiones, Generación de Empleo, y Estabilidad y Equilibrio Fiscal</a:t>
          </a:r>
          <a:endParaRPr lang="es-ES_tradnl" sz="1400" b="0" dirty="0" smtClean="0">
            <a:cs typeface="Calibri" pitchFamily="34" charset="0"/>
          </a:endParaRPr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71F20434-E4ED-47D3-9BFE-DD5D33C2FBE8}">
      <dgm:prSet phldrT="[Texto]" custT="1"/>
      <dgm:spPr/>
      <dgm:t>
        <a:bodyPr/>
        <a:lstStyle/>
        <a:p>
          <a:pPr algn="l"/>
          <a:r>
            <a:rPr lang="es-EC" sz="1400" b="0" dirty="0" smtClean="0"/>
            <a:t>2. </a:t>
          </a:r>
          <a:r>
            <a:rPr lang="es-ES_tradnl" sz="1400" b="1" dirty="0" smtClean="0"/>
            <a:t>Promoción de incentivos </a:t>
          </a:r>
          <a:r>
            <a:rPr lang="es-ES_tradnl" sz="1400" b="0" dirty="0" smtClean="0"/>
            <a:t>de la Ley:</a:t>
          </a:r>
        </a:p>
        <a:p>
          <a:pPr algn="l"/>
          <a:r>
            <a:rPr lang="es-ES_tradnl" sz="1400" b="0" dirty="0" smtClean="0"/>
            <a:t>- Socialización </a:t>
          </a:r>
          <a:r>
            <a:rPr lang="es-EC" sz="1400" dirty="0" smtClean="0"/>
            <a:t>de incentivos de la Ley</a:t>
          </a:r>
          <a:endParaRPr lang="es-ES_tradnl" sz="1400" b="0" dirty="0" smtClean="0"/>
        </a:p>
        <a:p>
          <a:pPr algn="l"/>
          <a:r>
            <a:rPr lang="es-ES_tradnl" sz="1400" b="0" dirty="0" smtClean="0"/>
            <a:t>- Atención Contratos de Inversión</a:t>
          </a:r>
        </a:p>
        <a:p>
          <a:pPr algn="l"/>
          <a:r>
            <a:rPr lang="es-ES_tradnl" sz="1400" b="0" dirty="0" smtClean="0"/>
            <a:t>- Catálogo de Inversiones Públicas y Privadas</a:t>
          </a:r>
        </a:p>
      </dgm:t>
    </dgm:pt>
    <dgm:pt modelId="{5EC78CB6-C490-4C28-90EA-37762D3A1ECD}" type="parTrans" cxnId="{86D9A931-91F8-4F80-BCC0-7C3618A92641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6F8AF80D-5122-4277-B1DE-82A0EAC8CC7F}" type="sibTrans" cxnId="{86D9A931-91F8-4F80-BCC0-7C3618A92641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49DDEF30-6AF7-4333-AE07-FEC13B609C9E}">
      <dgm:prSet phldrT="[Texto]" custT="1"/>
      <dgm:spPr/>
      <dgm:t>
        <a:bodyPr/>
        <a:lstStyle/>
        <a:p>
          <a:pPr algn="l"/>
          <a:r>
            <a:rPr lang="es-EC" sz="1500" b="0" dirty="0" smtClean="0"/>
            <a:t>3. </a:t>
          </a:r>
          <a:r>
            <a:rPr lang="es-ES_tradnl" sz="1500" b="0" dirty="0" smtClean="0"/>
            <a:t>Generación del </a:t>
          </a:r>
          <a:r>
            <a:rPr lang="es-ES_tradnl" sz="1500" b="1" dirty="0" smtClean="0"/>
            <a:t>Clima de Negocios </a:t>
          </a:r>
          <a:r>
            <a:rPr lang="es-ES_tradnl" sz="1500" b="0" dirty="0" smtClean="0"/>
            <a:t>relevante y favorable para la ejecución de las inversiones:</a:t>
          </a:r>
        </a:p>
        <a:p>
          <a:pPr algn="l"/>
          <a:r>
            <a:rPr lang="es-ES_tradnl" sz="1500" b="0" dirty="0" smtClean="0"/>
            <a:t>- Ventanilla Única de Atención al Inversionista</a:t>
          </a:r>
        </a:p>
        <a:p>
          <a:pPr algn="l"/>
          <a:r>
            <a:rPr lang="es-ES_tradnl" sz="1500" b="0" dirty="0" smtClean="0"/>
            <a:t>- </a:t>
          </a:r>
          <a:r>
            <a:rPr lang="es-ES_tradnl" sz="1500" b="0" dirty="0" err="1" smtClean="0"/>
            <a:t>Doing</a:t>
          </a:r>
          <a:r>
            <a:rPr lang="es-ES_tradnl" sz="1500" b="0" dirty="0" smtClean="0"/>
            <a:t> </a:t>
          </a:r>
          <a:r>
            <a:rPr lang="es-ES_tradnl" sz="1500" b="0" dirty="0" smtClean="0"/>
            <a:t>Business</a:t>
          </a:r>
          <a:endParaRPr lang="es-ES_tradnl" sz="1500" b="0" dirty="0" smtClean="0"/>
        </a:p>
        <a:p>
          <a:pPr algn="l"/>
          <a:r>
            <a:rPr lang="es-ES_tradnl" sz="1500" b="0" dirty="0" smtClean="0"/>
            <a:t>-</a:t>
          </a:r>
          <a:r>
            <a:rPr lang="es-ES_tradnl" sz="1500" b="0" baseline="0" dirty="0" smtClean="0"/>
            <a:t> ZEDE</a:t>
          </a:r>
          <a:r>
            <a:rPr lang="es-ES" sz="1500" b="0" baseline="0" dirty="0" smtClean="0"/>
            <a:t>´s, </a:t>
          </a:r>
          <a:r>
            <a:rPr lang="es-ES" sz="1500" b="0" baseline="0" dirty="0" smtClean="0"/>
            <a:t>Polos de </a:t>
          </a:r>
          <a:r>
            <a:rPr lang="es-ES" sz="1500" b="0" baseline="0" dirty="0" smtClean="0"/>
            <a:t>Desarrollo y  APP</a:t>
          </a:r>
          <a:endParaRPr lang="es-ES_tradnl" sz="1500" b="0" dirty="0" smtClean="0"/>
        </a:p>
      </dgm:t>
    </dgm:pt>
    <dgm:pt modelId="{87D54558-33B3-478E-9C0C-D6B62DA697A4}" type="parTrans" cxnId="{DAEEE9E6-14BE-4781-B7BE-D3393C4AE0B8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97A92A32-5BCA-4CC1-9E94-AE81E278D63D}" type="sibTrans" cxnId="{DAEEE9E6-14BE-4781-B7BE-D3393C4AE0B8}">
      <dgm:prSet/>
      <dgm:spPr/>
      <dgm:t>
        <a:bodyPr/>
        <a:lstStyle/>
        <a:p>
          <a:pPr algn="l"/>
          <a:endParaRPr lang="es-EC" sz="1600" b="0">
            <a:solidFill>
              <a:schemeClr val="tx1"/>
            </a:solidFill>
          </a:endParaRPr>
        </a:p>
      </dgm:t>
    </dgm:pt>
    <dgm:pt modelId="{678575DA-649C-4E3C-A8D3-7A3D3B579427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26204203-B514-4486-A788-373FBF1563D5}" type="pres">
      <dgm:prSet presAssocID="{7B094721-A457-478E-9093-C0F5EB361CBC}" presName="composite" presStyleCnt="0"/>
      <dgm:spPr/>
    </dgm:pt>
    <dgm:pt modelId="{B447647A-B443-4BBB-8E4A-793BA1D3F87C}" type="pres">
      <dgm:prSet presAssocID="{7B094721-A457-478E-9093-C0F5EB361CBC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  <dgm:t>
        <a:bodyPr/>
        <a:lstStyle/>
        <a:p>
          <a:endParaRPr lang="es-ES_tradnl"/>
        </a:p>
      </dgm:t>
    </dgm:pt>
    <dgm:pt modelId="{CAFB5A1B-3EF5-4402-9030-72C49076FD34}" type="pres">
      <dgm:prSet presAssocID="{7B094721-A457-478E-9093-C0F5EB361CBC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49B4DCA-D06E-4F95-B1E7-6E1E431659AF}" type="pres">
      <dgm:prSet presAssocID="{FFC332D7-8846-4CD3-B6EE-08C6486D1AA8}" presName="spacing" presStyleCnt="0"/>
      <dgm:spPr/>
    </dgm:pt>
    <dgm:pt modelId="{AF1ECF0E-FA59-4B19-8ACF-E7A086A7948B}" type="pres">
      <dgm:prSet presAssocID="{71F20434-E4ED-47D3-9BFE-DD5D33C2FBE8}" presName="composite" presStyleCnt="0"/>
      <dgm:spPr/>
    </dgm:pt>
    <dgm:pt modelId="{CDD43C58-9CFF-4FD5-A510-0AD3EAFB537B}" type="pres">
      <dgm:prSet presAssocID="{71F20434-E4ED-47D3-9BFE-DD5D33C2FBE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s-ES_tradnl"/>
        </a:p>
      </dgm:t>
    </dgm:pt>
    <dgm:pt modelId="{86FC33ED-0662-447F-A590-A4CDE2D31DFA}" type="pres">
      <dgm:prSet presAssocID="{71F20434-E4ED-47D3-9BFE-DD5D33C2FBE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A3E8E74B-5AD8-478D-8C02-9D99017FC266}" type="pres">
      <dgm:prSet presAssocID="{6F8AF80D-5122-4277-B1DE-82A0EAC8CC7F}" presName="spacing" presStyleCnt="0"/>
      <dgm:spPr/>
    </dgm:pt>
    <dgm:pt modelId="{8FAD0940-B245-4185-AC68-3951FFF4AE62}" type="pres">
      <dgm:prSet presAssocID="{49DDEF30-6AF7-4333-AE07-FEC13B609C9E}" presName="composite" presStyleCnt="0"/>
      <dgm:spPr/>
    </dgm:pt>
    <dgm:pt modelId="{5D49C065-AEC1-4A55-A870-9E37C7AE2211}" type="pres">
      <dgm:prSet presAssocID="{49DDEF30-6AF7-4333-AE07-FEC13B609C9E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  <dgm:t>
        <a:bodyPr/>
        <a:lstStyle/>
        <a:p>
          <a:endParaRPr lang="es-ES_tradnl"/>
        </a:p>
      </dgm:t>
    </dgm:pt>
    <dgm:pt modelId="{DBC319F7-6F71-48D7-9E1E-2C396356CAA6}" type="pres">
      <dgm:prSet presAssocID="{49DDEF30-6AF7-4333-AE07-FEC13B609C9E}" presName="txShp" presStyleLbl="node1" presStyleIdx="2" presStyleCnt="3" custScaleY="112705" custLinFactNeighborX="452" custLinFactNeighborY="9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86D9A931-91F8-4F80-BCC0-7C3618A92641}" srcId="{E47A4808-FF3D-4762-A95D-3BBD76EB2449}" destId="{71F20434-E4ED-47D3-9BFE-DD5D33C2FBE8}" srcOrd="1" destOrd="0" parTransId="{5EC78CB6-C490-4C28-90EA-37762D3A1ECD}" sibTransId="{6F8AF80D-5122-4277-B1DE-82A0EAC8CC7F}"/>
    <dgm:cxn modelId="{DAEEE9E6-14BE-4781-B7BE-D3393C4AE0B8}" srcId="{E47A4808-FF3D-4762-A95D-3BBD76EB2449}" destId="{49DDEF30-6AF7-4333-AE07-FEC13B609C9E}" srcOrd="2" destOrd="0" parTransId="{87D54558-33B3-478E-9C0C-D6B62DA697A4}" sibTransId="{97A92A32-5BCA-4CC1-9E94-AE81E278D63D}"/>
    <dgm:cxn modelId="{5886A37E-F632-E74D-8A9F-2CB2AD7F4734}" type="presOf" srcId="{E47A4808-FF3D-4762-A95D-3BBD76EB2449}" destId="{678575DA-649C-4E3C-A8D3-7A3D3B579427}" srcOrd="0" destOrd="0" presId="urn:microsoft.com/office/officeart/2005/8/layout/vList3#5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DAE1A2C7-0684-664B-A0E2-1FA9C3378950}" type="presOf" srcId="{71F20434-E4ED-47D3-9BFE-DD5D33C2FBE8}" destId="{86FC33ED-0662-447F-A590-A4CDE2D31DFA}" srcOrd="0" destOrd="0" presId="urn:microsoft.com/office/officeart/2005/8/layout/vList3#5"/>
    <dgm:cxn modelId="{BEFDAADD-EB65-4840-A43E-36E79020955C}" type="presOf" srcId="{7B094721-A457-478E-9093-C0F5EB361CBC}" destId="{CAFB5A1B-3EF5-4402-9030-72C49076FD34}" srcOrd="0" destOrd="0" presId="urn:microsoft.com/office/officeart/2005/8/layout/vList3#5"/>
    <dgm:cxn modelId="{99C0D3C6-FA9C-8F49-B282-39B09DFFE1FE}" type="presOf" srcId="{49DDEF30-6AF7-4333-AE07-FEC13B609C9E}" destId="{DBC319F7-6F71-48D7-9E1E-2C396356CAA6}" srcOrd="0" destOrd="0" presId="urn:microsoft.com/office/officeart/2005/8/layout/vList3#5"/>
    <dgm:cxn modelId="{5C418FD6-0F6B-6949-9454-B369A2B14D2D}" type="presParOf" srcId="{678575DA-649C-4E3C-A8D3-7A3D3B579427}" destId="{26204203-B514-4486-A788-373FBF1563D5}" srcOrd="0" destOrd="0" presId="urn:microsoft.com/office/officeart/2005/8/layout/vList3#5"/>
    <dgm:cxn modelId="{537E620A-B11C-5E43-A6AF-2D7853C286EA}" type="presParOf" srcId="{26204203-B514-4486-A788-373FBF1563D5}" destId="{B447647A-B443-4BBB-8E4A-793BA1D3F87C}" srcOrd="0" destOrd="0" presId="urn:microsoft.com/office/officeart/2005/8/layout/vList3#5"/>
    <dgm:cxn modelId="{C6AA9618-4AF7-7B42-838E-05038F726A0A}" type="presParOf" srcId="{26204203-B514-4486-A788-373FBF1563D5}" destId="{CAFB5A1B-3EF5-4402-9030-72C49076FD34}" srcOrd="1" destOrd="0" presId="urn:microsoft.com/office/officeart/2005/8/layout/vList3#5"/>
    <dgm:cxn modelId="{DAFE6B64-B933-054D-967B-11A7BBA7E5E1}" type="presParOf" srcId="{678575DA-649C-4E3C-A8D3-7A3D3B579427}" destId="{C49B4DCA-D06E-4F95-B1E7-6E1E431659AF}" srcOrd="1" destOrd="0" presId="urn:microsoft.com/office/officeart/2005/8/layout/vList3#5"/>
    <dgm:cxn modelId="{96AC015C-FC3A-A349-BD0E-64F334A99B89}" type="presParOf" srcId="{678575DA-649C-4E3C-A8D3-7A3D3B579427}" destId="{AF1ECF0E-FA59-4B19-8ACF-E7A086A7948B}" srcOrd="2" destOrd="0" presId="urn:microsoft.com/office/officeart/2005/8/layout/vList3#5"/>
    <dgm:cxn modelId="{E73B24EE-C6EF-4246-BB37-F42AE42E003A}" type="presParOf" srcId="{AF1ECF0E-FA59-4B19-8ACF-E7A086A7948B}" destId="{CDD43C58-9CFF-4FD5-A510-0AD3EAFB537B}" srcOrd="0" destOrd="0" presId="urn:microsoft.com/office/officeart/2005/8/layout/vList3#5"/>
    <dgm:cxn modelId="{0F2E36A2-F28A-874D-B719-0F4D1F926980}" type="presParOf" srcId="{AF1ECF0E-FA59-4B19-8ACF-E7A086A7948B}" destId="{86FC33ED-0662-447F-A590-A4CDE2D31DFA}" srcOrd="1" destOrd="0" presId="urn:microsoft.com/office/officeart/2005/8/layout/vList3#5"/>
    <dgm:cxn modelId="{4DA2FC58-70EB-E94D-BEB3-55C2A69B6CD4}" type="presParOf" srcId="{678575DA-649C-4E3C-A8D3-7A3D3B579427}" destId="{A3E8E74B-5AD8-478D-8C02-9D99017FC266}" srcOrd="3" destOrd="0" presId="urn:microsoft.com/office/officeart/2005/8/layout/vList3#5"/>
    <dgm:cxn modelId="{23FE0A7D-2655-274D-98A6-435A4B2F5B88}" type="presParOf" srcId="{678575DA-649C-4E3C-A8D3-7A3D3B579427}" destId="{8FAD0940-B245-4185-AC68-3951FFF4AE62}" srcOrd="4" destOrd="0" presId="urn:microsoft.com/office/officeart/2005/8/layout/vList3#5"/>
    <dgm:cxn modelId="{1A9F3FF5-6A27-B041-B90B-C65B8046901D}" type="presParOf" srcId="{8FAD0940-B245-4185-AC68-3951FFF4AE62}" destId="{5D49C065-AEC1-4A55-A870-9E37C7AE2211}" srcOrd="0" destOrd="0" presId="urn:microsoft.com/office/officeart/2005/8/layout/vList3#5"/>
    <dgm:cxn modelId="{89873DD3-2062-3640-931E-9F9387CF6AF3}" type="presParOf" srcId="{8FAD0940-B245-4185-AC68-3951FFF4AE62}" destId="{DBC319F7-6F71-48D7-9E1E-2C396356CAA6}" srcOrd="1" destOrd="0" presId="urn:microsoft.com/office/officeart/2005/8/layout/vList3#5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7A4808-FF3D-4762-A95D-3BBD76EB2449}" type="doc">
      <dgm:prSet loTypeId="urn:microsoft.com/office/officeart/2005/8/layout/vList3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7B094721-A457-478E-9093-C0F5EB361CBC}">
      <dgm:prSet phldrT="[Texto]" custT="1"/>
      <dgm:spPr/>
      <dgm:t>
        <a:bodyPr/>
        <a:lstStyle/>
        <a:p>
          <a:pPr algn="just"/>
          <a:r>
            <a:rPr lang="es-ES" sz="1800" b="0" dirty="0">
              <a:solidFill>
                <a:schemeClr val="bg1"/>
              </a:solidFill>
              <a:cs typeface="Calibri" pitchFamily="34" charset="0"/>
            </a:rPr>
            <a:t>1. </a:t>
          </a:r>
          <a:r>
            <a:rPr lang="es-ES_tradnl" sz="1800" b="1" dirty="0">
              <a:solidFill>
                <a:schemeClr val="bg1"/>
              </a:solidFill>
              <a:cs typeface="Calibri" pitchFamily="34" charset="0"/>
            </a:rPr>
            <a:t>Simplificar </a:t>
          </a:r>
          <a:r>
            <a:rPr lang="es-ES_tradnl" sz="1800" b="1" dirty="0" smtClean="0">
              <a:solidFill>
                <a:schemeClr val="bg1"/>
              </a:solidFill>
              <a:cs typeface="Calibri" pitchFamily="34" charset="0"/>
            </a:rPr>
            <a:t>trámites: </a:t>
          </a:r>
          <a:endParaRPr lang="es-ES" sz="1800" b="0" dirty="0">
            <a:solidFill>
              <a:schemeClr val="bg1"/>
            </a:solidFill>
            <a:cs typeface="Calibri" pitchFamily="34" charset="0"/>
          </a:endParaRPr>
        </a:p>
        <a:p>
          <a:pPr algn="just"/>
          <a:r>
            <a:rPr lang="es-ES" sz="1800" b="0" dirty="0">
              <a:solidFill>
                <a:schemeClr val="bg1"/>
              </a:solidFill>
              <a:cs typeface="Calibri" pitchFamily="34" charset="0"/>
            </a:rPr>
            <a:t>- Requisitos de </a:t>
          </a:r>
          <a:r>
            <a:rPr lang="es-ES" sz="1800" b="0" dirty="0" err="1">
              <a:solidFill>
                <a:schemeClr val="bg1"/>
              </a:solidFill>
              <a:cs typeface="Calibri" pitchFamily="34" charset="0"/>
            </a:rPr>
            <a:t>Agrocalidad</a:t>
          </a:r>
          <a:r>
            <a:rPr lang="es-ES" sz="1800" b="0" dirty="0">
              <a:solidFill>
                <a:schemeClr val="bg1"/>
              </a:solidFill>
              <a:cs typeface="Calibri" pitchFamily="34" charset="0"/>
            </a:rPr>
            <a:t>, </a:t>
          </a:r>
          <a:r>
            <a:rPr lang="es-ES" sz="1800" b="0" dirty="0" smtClean="0">
              <a:solidFill>
                <a:schemeClr val="bg1"/>
              </a:solidFill>
              <a:cs typeface="Calibri" pitchFamily="34" charset="0"/>
            </a:rPr>
            <a:t>ARCSA, (principalmente) </a:t>
          </a:r>
          <a:endParaRPr lang="es-ES" sz="1800" b="0" dirty="0">
            <a:solidFill>
              <a:schemeClr val="bg1"/>
            </a:solidFill>
            <a:cs typeface="Calibri" pitchFamily="34" charset="0"/>
          </a:endParaRPr>
        </a:p>
      </dgm:t>
    </dgm:pt>
    <dgm:pt modelId="{30A58B40-F23D-421D-9A52-9726741E5AA9}" type="parTrans" cxnId="{65736234-907B-4664-8DCD-CCBFDCD47514}">
      <dgm:prSet/>
      <dgm:spPr/>
      <dgm:t>
        <a:bodyPr/>
        <a:lstStyle/>
        <a:p>
          <a:pPr algn="l"/>
          <a:endParaRPr lang="es-EC" sz="1800" b="0">
            <a:solidFill>
              <a:schemeClr val="bg1"/>
            </a:solidFill>
          </a:endParaRPr>
        </a:p>
      </dgm:t>
    </dgm:pt>
    <dgm:pt modelId="{FFC332D7-8846-4CD3-B6EE-08C6486D1AA8}" type="sibTrans" cxnId="{65736234-907B-4664-8DCD-CCBFDCD47514}">
      <dgm:prSet/>
      <dgm:spPr/>
      <dgm:t>
        <a:bodyPr/>
        <a:lstStyle/>
        <a:p>
          <a:pPr algn="l"/>
          <a:endParaRPr lang="es-EC" sz="1800" b="0">
            <a:solidFill>
              <a:schemeClr val="bg1"/>
            </a:solidFill>
          </a:endParaRPr>
        </a:p>
      </dgm:t>
    </dgm:pt>
    <dgm:pt modelId="{71F20434-E4ED-47D3-9BFE-DD5D33C2FBE8}">
      <dgm:prSet phldrT="[Texto]" custT="1"/>
      <dgm:spPr/>
      <dgm:t>
        <a:bodyPr/>
        <a:lstStyle/>
        <a:p>
          <a:pPr algn="l"/>
          <a:r>
            <a:rPr lang="es-EC" sz="1400" b="0" dirty="0">
              <a:solidFill>
                <a:schemeClr val="bg1"/>
              </a:solidFill>
            </a:rPr>
            <a:t>2. </a:t>
          </a:r>
          <a:r>
            <a:rPr lang="es-ES_tradnl" sz="1400" b="0" dirty="0">
              <a:solidFill>
                <a:schemeClr val="bg1"/>
              </a:solidFill>
            </a:rPr>
            <a:t>Aplicar </a:t>
          </a:r>
          <a:r>
            <a:rPr lang="es-ES" sz="1400" b="1" dirty="0">
              <a:solidFill>
                <a:schemeClr val="bg1"/>
              </a:solidFill>
            </a:rPr>
            <a:t>servicios públicos con costos competitivos y proyección industrial</a:t>
          </a:r>
          <a:r>
            <a:rPr lang="es-ES" sz="1400" b="0" dirty="0">
              <a:solidFill>
                <a:schemeClr val="bg1"/>
              </a:solidFill>
            </a:rPr>
            <a:t>:</a:t>
          </a:r>
        </a:p>
        <a:p>
          <a:pPr algn="l"/>
          <a:r>
            <a:rPr lang="es-ES" sz="1400" b="0" dirty="0">
              <a:solidFill>
                <a:schemeClr val="bg1"/>
              </a:solidFill>
            </a:rPr>
            <a:t>- Racionalizar la tarifa eléctrica </a:t>
          </a:r>
          <a:r>
            <a:rPr lang="es-ES" sz="1400" b="0" dirty="0" smtClean="0">
              <a:solidFill>
                <a:schemeClr val="bg1"/>
              </a:solidFill>
            </a:rPr>
            <a:t>de </a:t>
          </a:r>
          <a:r>
            <a:rPr lang="es-ES" sz="1400" b="0" dirty="0">
              <a:solidFill>
                <a:schemeClr val="bg1"/>
              </a:solidFill>
            </a:rPr>
            <a:t>acuerdo con los costos transparentes de producción de la electricidad</a:t>
          </a:r>
        </a:p>
        <a:p>
          <a:pPr algn="l"/>
          <a:r>
            <a:rPr lang="es-ES" sz="1400" b="0" dirty="0">
              <a:solidFill>
                <a:schemeClr val="bg1"/>
              </a:solidFill>
            </a:rPr>
            <a:t>- Incentivar la conversión de</a:t>
          </a:r>
          <a:r>
            <a:rPr lang="es-ES" sz="1400" b="0" baseline="0" dirty="0">
              <a:solidFill>
                <a:schemeClr val="bg1"/>
              </a:solidFill>
            </a:rPr>
            <a:t> diésel y bunker a uso energía eléctrica y otras alternativas renovables</a:t>
          </a:r>
        </a:p>
        <a:p>
          <a:pPr algn="l"/>
          <a:r>
            <a:rPr lang="es-ES" sz="1400" b="0" baseline="0" dirty="0">
              <a:solidFill>
                <a:schemeClr val="bg1"/>
              </a:solidFill>
            </a:rPr>
            <a:t>- </a:t>
          </a:r>
          <a:r>
            <a:rPr lang="es-EC" sz="1400" b="0" dirty="0">
              <a:solidFill>
                <a:schemeClr val="bg1"/>
              </a:solidFill>
            </a:rPr>
            <a:t>Liberalizar la importación de combustibles para el sector industrial </a:t>
          </a:r>
        </a:p>
        <a:p>
          <a:pPr algn="l"/>
          <a:r>
            <a:rPr lang="es-EC" sz="1400" b="0" dirty="0">
              <a:solidFill>
                <a:schemeClr val="bg1"/>
              </a:solidFill>
            </a:rPr>
            <a:t>- Modificar el </a:t>
          </a:r>
          <a:r>
            <a:rPr lang="es-ES" sz="1400" b="0" dirty="0">
              <a:solidFill>
                <a:schemeClr val="bg1"/>
              </a:solidFill>
            </a:rPr>
            <a:t>cálculo del </a:t>
          </a:r>
          <a:r>
            <a:rPr lang="es-EC" sz="1400" b="0" dirty="0">
              <a:solidFill>
                <a:schemeClr val="bg1"/>
              </a:solidFill>
            </a:rPr>
            <a:t>precios al sector industrial para evitar discresionalidades (Decreto 799)</a:t>
          </a:r>
        </a:p>
        <a:p>
          <a:pPr algn="l"/>
          <a:r>
            <a:rPr lang="es-EC" sz="1400" b="0" dirty="0">
              <a:solidFill>
                <a:schemeClr val="bg1"/>
              </a:solidFill>
            </a:rPr>
            <a:t>- Fomentar uso de energías alternativas</a:t>
          </a:r>
        </a:p>
        <a:p>
          <a:pPr algn="l"/>
          <a:r>
            <a:rPr lang="es-EC" sz="1400" b="0" dirty="0">
              <a:solidFill>
                <a:schemeClr val="bg1"/>
              </a:solidFill>
            </a:rPr>
            <a:t>-</a:t>
          </a:r>
          <a:r>
            <a:rPr lang="es-EC" sz="1400" b="0" baseline="0" dirty="0">
              <a:solidFill>
                <a:schemeClr val="bg1"/>
              </a:solidFill>
            </a:rPr>
            <a:t> Acceder a agua potable a precios competitivos</a:t>
          </a:r>
          <a:endParaRPr lang="es-EC" sz="1400" b="0" dirty="0">
            <a:solidFill>
              <a:schemeClr val="bg1"/>
            </a:solidFill>
          </a:endParaRPr>
        </a:p>
      </dgm:t>
    </dgm:pt>
    <dgm:pt modelId="{5EC78CB6-C490-4C28-90EA-37762D3A1ECD}" type="parTrans" cxnId="{86D9A931-91F8-4F80-BCC0-7C3618A92641}">
      <dgm:prSet/>
      <dgm:spPr/>
      <dgm:t>
        <a:bodyPr/>
        <a:lstStyle/>
        <a:p>
          <a:pPr algn="l"/>
          <a:endParaRPr lang="es-EC" sz="1800" b="0">
            <a:solidFill>
              <a:schemeClr val="bg1"/>
            </a:solidFill>
          </a:endParaRPr>
        </a:p>
      </dgm:t>
    </dgm:pt>
    <dgm:pt modelId="{6F8AF80D-5122-4277-B1DE-82A0EAC8CC7F}" type="sibTrans" cxnId="{86D9A931-91F8-4F80-BCC0-7C3618A92641}">
      <dgm:prSet/>
      <dgm:spPr/>
      <dgm:t>
        <a:bodyPr/>
        <a:lstStyle/>
        <a:p>
          <a:pPr algn="l"/>
          <a:endParaRPr lang="es-EC" sz="1800" b="0">
            <a:solidFill>
              <a:schemeClr val="bg1"/>
            </a:solidFill>
          </a:endParaRPr>
        </a:p>
      </dgm:t>
    </dgm:pt>
    <dgm:pt modelId="{54705DEE-CE65-434D-A95A-7BC050D3B9A9}">
      <dgm:prSet custT="1"/>
      <dgm:spPr/>
      <dgm:t>
        <a:bodyPr/>
        <a:lstStyle/>
        <a:p>
          <a:pPr algn="l"/>
          <a:r>
            <a:rPr lang="es-ES_tradnl" sz="1500" dirty="0" smtClean="0">
              <a:solidFill>
                <a:schemeClr val="bg1"/>
              </a:solidFill>
            </a:rPr>
            <a:t>3. </a:t>
          </a:r>
          <a:r>
            <a:rPr lang="es-ES_tradnl" sz="1500" dirty="0" smtClean="0">
              <a:solidFill>
                <a:schemeClr val="bg1"/>
              </a:solidFill>
            </a:rPr>
            <a:t>Mejorar la competitividad y </a:t>
          </a:r>
          <a:r>
            <a:rPr lang="es-ES_tradnl" sz="1500" dirty="0" smtClean="0">
              <a:solidFill>
                <a:schemeClr val="bg1"/>
              </a:solidFill>
            </a:rPr>
            <a:t>reducir los </a:t>
          </a:r>
          <a:r>
            <a:rPr lang="es-ES_tradnl" sz="1500" dirty="0">
              <a:solidFill>
                <a:schemeClr val="bg1"/>
              </a:solidFill>
            </a:rPr>
            <a:t>costos de </a:t>
          </a:r>
          <a:r>
            <a:rPr lang="es-ES_tradnl" sz="1500" dirty="0" smtClean="0">
              <a:solidFill>
                <a:schemeClr val="bg1"/>
              </a:solidFill>
            </a:rPr>
            <a:t>producción </a:t>
          </a:r>
          <a:endParaRPr lang="es-ES_tradnl" sz="1500" dirty="0">
            <a:solidFill>
              <a:schemeClr val="bg1"/>
            </a:solidFill>
          </a:endParaRPr>
        </a:p>
        <a:p>
          <a:pPr algn="l"/>
          <a:r>
            <a:rPr lang="es-ES_tradnl" sz="1500" b="1" dirty="0">
              <a:solidFill>
                <a:schemeClr val="bg1"/>
              </a:solidFill>
            </a:rPr>
            <a:t>- Arrendamiento de activos</a:t>
          </a:r>
        </a:p>
        <a:p>
          <a:pPr algn="l"/>
          <a:r>
            <a:rPr lang="es-ES_tradnl" sz="1500" b="1" dirty="0">
              <a:solidFill>
                <a:schemeClr val="bg1"/>
              </a:solidFill>
            </a:rPr>
            <a:t>- Normas NIIF </a:t>
          </a:r>
        </a:p>
        <a:p>
          <a:pPr algn="l"/>
          <a:r>
            <a:rPr lang="es-ES" sz="1500" b="1" dirty="0">
              <a:solidFill>
                <a:schemeClr val="bg1"/>
              </a:solidFill>
            </a:rPr>
            <a:t>- Logística </a:t>
          </a:r>
          <a:r>
            <a:rPr lang="es-ES" sz="1500" dirty="0">
              <a:solidFill>
                <a:schemeClr val="bg1"/>
              </a:solidFill>
            </a:rPr>
            <a:t>de transporte</a:t>
          </a:r>
          <a:r>
            <a:rPr lang="es-ES" sz="1500" dirty="0" smtClean="0">
              <a:solidFill>
                <a:schemeClr val="bg1"/>
              </a:solidFill>
            </a:rPr>
            <a:t>: </a:t>
          </a:r>
          <a:r>
            <a:rPr lang="es-ES_tradnl" sz="1500" dirty="0" smtClean="0">
              <a:solidFill>
                <a:schemeClr val="bg1"/>
              </a:solidFill>
            </a:rPr>
            <a:t>Permitir </a:t>
          </a:r>
          <a:r>
            <a:rPr lang="es-ES_tradnl" sz="1500" dirty="0">
              <a:solidFill>
                <a:schemeClr val="bg1"/>
              </a:solidFill>
            </a:rPr>
            <a:t>el transporte de 2 contenedores</a:t>
          </a:r>
          <a:r>
            <a:rPr lang="es-ES_tradnl" sz="1500" baseline="0" dirty="0">
              <a:solidFill>
                <a:schemeClr val="bg1"/>
              </a:solidFill>
            </a:rPr>
            <a:t> en una plataforma</a:t>
          </a:r>
          <a:endParaRPr lang="es-ES_tradnl" sz="1500" dirty="0">
            <a:solidFill>
              <a:schemeClr val="bg1"/>
            </a:solidFill>
          </a:endParaRPr>
        </a:p>
      </dgm:t>
    </dgm:pt>
    <dgm:pt modelId="{64034A9B-D8BD-3541-8BEF-7731033F9356}" type="parTrans" cxnId="{667FBBBF-4D9B-1E47-8CDF-C7E870DAA722}">
      <dgm:prSet/>
      <dgm:spPr/>
      <dgm:t>
        <a:bodyPr/>
        <a:lstStyle/>
        <a:p>
          <a:endParaRPr lang="es-ES_tradnl" sz="1800">
            <a:solidFill>
              <a:schemeClr val="bg1"/>
            </a:solidFill>
          </a:endParaRPr>
        </a:p>
      </dgm:t>
    </dgm:pt>
    <dgm:pt modelId="{6CAE08B8-915B-3149-8176-16A47C678505}" type="sibTrans" cxnId="{667FBBBF-4D9B-1E47-8CDF-C7E870DAA722}">
      <dgm:prSet/>
      <dgm:spPr/>
      <dgm:t>
        <a:bodyPr/>
        <a:lstStyle/>
        <a:p>
          <a:endParaRPr lang="es-ES_tradnl" sz="1800">
            <a:solidFill>
              <a:schemeClr val="bg1"/>
            </a:solidFill>
          </a:endParaRPr>
        </a:p>
      </dgm:t>
    </dgm:pt>
    <dgm:pt modelId="{D4A02159-9A3F-4BAF-B0E0-D6C680FCC62B}" type="pres">
      <dgm:prSet presAssocID="{E47A4808-FF3D-4762-A95D-3BBD76EB244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C"/>
        </a:p>
      </dgm:t>
    </dgm:pt>
    <dgm:pt modelId="{BE754423-9612-414B-8668-28F5DFEB5CD2}" type="pres">
      <dgm:prSet presAssocID="{7B094721-A457-478E-9093-C0F5EB361CBC}" presName="composite" presStyleCnt="0"/>
      <dgm:spPr/>
    </dgm:pt>
    <dgm:pt modelId="{38E0B655-B4F2-4041-ABF1-B6ED610F8F0A}" type="pres">
      <dgm:prSet presAssocID="{7B094721-A457-478E-9093-C0F5EB361CBC}" presName="imgShp" presStyleLbl="fgImgPlace1" presStyleIdx="0" presStyleCnt="3" custScaleX="80966" custScaleY="77711" custLinFactNeighborX="34408" custLinFactNeighborY="-8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C"/>
        </a:p>
      </dgm:t>
    </dgm:pt>
    <dgm:pt modelId="{E19D80C7-81E2-4CF8-9903-1123BB6B7D65}" type="pres">
      <dgm:prSet presAssocID="{7B094721-A457-478E-9093-C0F5EB361CBC}" presName="txShp" presStyleLbl="node1" presStyleIdx="0" presStyleCnt="3" custScaleX="89685" custScaleY="70690" custLinFactNeighborX="3864" custLinFactNeighborY="-3576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94142F3F-8D8E-48E0-8AC1-677F4296FA80}" type="pres">
      <dgm:prSet presAssocID="{FFC332D7-8846-4CD3-B6EE-08C6486D1AA8}" presName="spacing" presStyleCnt="0"/>
      <dgm:spPr/>
    </dgm:pt>
    <dgm:pt modelId="{7DD55B28-BAF4-400C-AEDF-5B868045ABA4}" type="pres">
      <dgm:prSet presAssocID="{71F20434-E4ED-47D3-9BFE-DD5D33C2FBE8}" presName="composite" presStyleCnt="0"/>
      <dgm:spPr/>
    </dgm:pt>
    <dgm:pt modelId="{7B92C69E-7E72-4812-BCB2-0D308825D605}" type="pres">
      <dgm:prSet presAssocID="{71F20434-E4ED-47D3-9BFE-DD5D33C2FBE8}" presName="imgShp" presStyleLbl="fgImgPlace1" presStyleIdx="1" presStyleCnt="3" custScaleY="123643" custLinFactNeighborX="22057" custLinFactNeighborY="-4411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es-EC"/>
        </a:p>
      </dgm:t>
    </dgm:pt>
    <dgm:pt modelId="{53EFAE96-D064-40D6-A039-1E278C63A613}" type="pres">
      <dgm:prSet presAssocID="{71F20434-E4ED-47D3-9BFE-DD5D33C2FBE8}" presName="txShp" presStyleLbl="node1" presStyleIdx="1" presStyleCnt="3" custScaleX="101398" custScaleY="203972" custLinFactNeighborX="619" custLinFactNeighborY="-2962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90B3075C-C5CB-4521-9FA5-76D770DCE297}" type="pres">
      <dgm:prSet presAssocID="{6F8AF80D-5122-4277-B1DE-82A0EAC8CC7F}" presName="spacing" presStyleCnt="0"/>
      <dgm:spPr/>
    </dgm:pt>
    <dgm:pt modelId="{A95BF00D-29AE-4584-8258-6DED1CB8BA30}" type="pres">
      <dgm:prSet presAssocID="{54705DEE-CE65-434D-A95A-7BC050D3B9A9}" presName="composite" presStyleCnt="0"/>
      <dgm:spPr/>
    </dgm:pt>
    <dgm:pt modelId="{0B6B3B50-08A3-483B-AEA9-7CF606D94E61}" type="pres">
      <dgm:prSet presAssocID="{54705DEE-CE65-434D-A95A-7BC050D3B9A9}" presName="imgShp" presStyleLbl="fgImgPlace1" presStyleIdx="2" presStyleCnt="3" custLinFactNeighborX="30880" custLinFactNeighborY="-5314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  <dgm:t>
        <a:bodyPr/>
        <a:lstStyle/>
        <a:p>
          <a:endParaRPr lang="es-EC"/>
        </a:p>
      </dgm:t>
    </dgm:pt>
    <dgm:pt modelId="{F94B2C29-C9D9-45F7-BEFB-D9BB4F445A87}" type="pres">
      <dgm:prSet presAssocID="{54705DEE-CE65-434D-A95A-7BC050D3B9A9}" presName="txShp" presStyleLbl="node1" presStyleIdx="2" presStyleCnt="3" custScaleX="92664" custLinFactNeighborX="2473" custLinFactNeighborY="-51468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95566913-9C19-452F-ABA4-E34128CD40CA}" type="presOf" srcId="{54705DEE-CE65-434D-A95A-7BC050D3B9A9}" destId="{F94B2C29-C9D9-45F7-BEFB-D9BB4F445A87}" srcOrd="0" destOrd="0" presId="urn:microsoft.com/office/officeart/2005/8/layout/vList3#1"/>
    <dgm:cxn modelId="{667FBBBF-4D9B-1E47-8CDF-C7E870DAA722}" srcId="{E47A4808-FF3D-4762-A95D-3BBD76EB2449}" destId="{54705DEE-CE65-434D-A95A-7BC050D3B9A9}" srcOrd="2" destOrd="0" parTransId="{64034A9B-D8BD-3541-8BEF-7731033F9356}" sibTransId="{6CAE08B8-915B-3149-8176-16A47C678505}"/>
    <dgm:cxn modelId="{583E4A16-E3D9-4A39-BB2C-B23D517181AE}" type="presOf" srcId="{71F20434-E4ED-47D3-9BFE-DD5D33C2FBE8}" destId="{53EFAE96-D064-40D6-A039-1E278C63A613}" srcOrd="0" destOrd="0" presId="urn:microsoft.com/office/officeart/2005/8/layout/vList3#1"/>
    <dgm:cxn modelId="{86D9A931-91F8-4F80-BCC0-7C3618A92641}" srcId="{E47A4808-FF3D-4762-A95D-3BBD76EB2449}" destId="{71F20434-E4ED-47D3-9BFE-DD5D33C2FBE8}" srcOrd="1" destOrd="0" parTransId="{5EC78CB6-C490-4C28-90EA-37762D3A1ECD}" sibTransId="{6F8AF80D-5122-4277-B1DE-82A0EAC8CC7F}"/>
    <dgm:cxn modelId="{2E0F525A-7E7B-4ECC-9F5D-13C178B8A43A}" type="presOf" srcId="{7B094721-A457-478E-9093-C0F5EB361CBC}" destId="{E19D80C7-81E2-4CF8-9903-1123BB6B7D65}" srcOrd="0" destOrd="0" presId="urn:microsoft.com/office/officeart/2005/8/layout/vList3#1"/>
    <dgm:cxn modelId="{65736234-907B-4664-8DCD-CCBFDCD47514}" srcId="{E47A4808-FF3D-4762-A95D-3BBD76EB2449}" destId="{7B094721-A457-478E-9093-C0F5EB361CBC}" srcOrd="0" destOrd="0" parTransId="{30A58B40-F23D-421D-9A52-9726741E5AA9}" sibTransId="{FFC332D7-8846-4CD3-B6EE-08C6486D1AA8}"/>
    <dgm:cxn modelId="{99962007-5291-4EA0-9432-B30DA285F346}" type="presOf" srcId="{E47A4808-FF3D-4762-A95D-3BBD76EB2449}" destId="{D4A02159-9A3F-4BAF-B0E0-D6C680FCC62B}" srcOrd="0" destOrd="0" presId="urn:microsoft.com/office/officeart/2005/8/layout/vList3#1"/>
    <dgm:cxn modelId="{E027FBA0-2A66-4A00-956E-C4373912245E}" type="presParOf" srcId="{D4A02159-9A3F-4BAF-B0E0-D6C680FCC62B}" destId="{BE754423-9612-414B-8668-28F5DFEB5CD2}" srcOrd="0" destOrd="0" presId="urn:microsoft.com/office/officeart/2005/8/layout/vList3#1"/>
    <dgm:cxn modelId="{234DC5D4-9489-4BCA-83A8-37196E703814}" type="presParOf" srcId="{BE754423-9612-414B-8668-28F5DFEB5CD2}" destId="{38E0B655-B4F2-4041-ABF1-B6ED610F8F0A}" srcOrd="0" destOrd="0" presId="urn:microsoft.com/office/officeart/2005/8/layout/vList3#1"/>
    <dgm:cxn modelId="{A93340F6-691D-4AE3-AAE5-28E04DA3D587}" type="presParOf" srcId="{BE754423-9612-414B-8668-28F5DFEB5CD2}" destId="{E19D80C7-81E2-4CF8-9903-1123BB6B7D65}" srcOrd="1" destOrd="0" presId="urn:microsoft.com/office/officeart/2005/8/layout/vList3#1"/>
    <dgm:cxn modelId="{F982EB1C-A456-4CE7-AF0A-6812C70A84FB}" type="presParOf" srcId="{D4A02159-9A3F-4BAF-B0E0-D6C680FCC62B}" destId="{94142F3F-8D8E-48E0-8AC1-677F4296FA80}" srcOrd="1" destOrd="0" presId="urn:microsoft.com/office/officeart/2005/8/layout/vList3#1"/>
    <dgm:cxn modelId="{3B28C7A7-2EB7-4713-966C-2D13F1785408}" type="presParOf" srcId="{D4A02159-9A3F-4BAF-B0E0-D6C680FCC62B}" destId="{7DD55B28-BAF4-400C-AEDF-5B868045ABA4}" srcOrd="2" destOrd="0" presId="urn:microsoft.com/office/officeart/2005/8/layout/vList3#1"/>
    <dgm:cxn modelId="{DEE7FE0A-A4CB-4BA8-A81F-19A374BCF032}" type="presParOf" srcId="{7DD55B28-BAF4-400C-AEDF-5B868045ABA4}" destId="{7B92C69E-7E72-4812-BCB2-0D308825D605}" srcOrd="0" destOrd="0" presId="urn:microsoft.com/office/officeart/2005/8/layout/vList3#1"/>
    <dgm:cxn modelId="{5AD1500B-DB12-4FA7-A0B2-E380E0720091}" type="presParOf" srcId="{7DD55B28-BAF4-400C-AEDF-5B868045ABA4}" destId="{53EFAE96-D064-40D6-A039-1E278C63A613}" srcOrd="1" destOrd="0" presId="urn:microsoft.com/office/officeart/2005/8/layout/vList3#1"/>
    <dgm:cxn modelId="{AA8B54D4-29F9-4CCF-9756-02CD626E7CCF}" type="presParOf" srcId="{D4A02159-9A3F-4BAF-B0E0-D6C680FCC62B}" destId="{90B3075C-C5CB-4521-9FA5-76D770DCE297}" srcOrd="3" destOrd="0" presId="urn:microsoft.com/office/officeart/2005/8/layout/vList3#1"/>
    <dgm:cxn modelId="{886185C3-A104-46C8-8AC5-FF818CB365E5}" type="presParOf" srcId="{D4A02159-9A3F-4BAF-B0E0-D6C680FCC62B}" destId="{A95BF00D-29AE-4584-8258-6DED1CB8BA30}" srcOrd="4" destOrd="0" presId="urn:microsoft.com/office/officeart/2005/8/layout/vList3#1"/>
    <dgm:cxn modelId="{0E242EF6-1531-4090-9704-E27911749E3C}" type="presParOf" srcId="{A95BF00D-29AE-4584-8258-6DED1CB8BA30}" destId="{0B6B3B50-08A3-483B-AEA9-7CF606D94E61}" srcOrd="0" destOrd="0" presId="urn:microsoft.com/office/officeart/2005/8/layout/vList3#1"/>
    <dgm:cxn modelId="{CFBEC4C4-1AD5-44E0-873F-5DD54F099086}" type="presParOf" srcId="{A95BF00D-29AE-4584-8258-6DED1CB8BA30}" destId="{F94B2C29-C9D9-45F7-BEFB-D9BB4F445A87}" srcOrd="1" destOrd="0" presId="urn:microsoft.com/office/officeart/2005/8/layout/vList3#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5A1B-3EF5-4402-9030-72C49076FD34}">
      <dsp:nvSpPr>
        <dsp:cNvPr id="0" name=""/>
        <dsp:cNvSpPr/>
      </dsp:nvSpPr>
      <dsp:spPr>
        <a:xfrm rot="10800000">
          <a:off x="2285576" y="1292"/>
          <a:ext cx="7685572" cy="13989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897" tIns="53340" rIns="99568" bIns="53340" numCol="1" spcCol="1270" anchor="ctr" anchorCtr="0">
          <a:noAutofit/>
        </a:bodyPr>
        <a:lstStyle/>
        <a:p>
          <a:pPr lvl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0" kern="1200" dirty="0" smtClean="0">
              <a:cs typeface="Calibri" pitchFamily="34" charset="0"/>
            </a:rPr>
            <a:t>1. </a:t>
          </a:r>
          <a:r>
            <a:rPr lang="es-ES" sz="1400" b="0" kern="1200" dirty="0" smtClean="0"/>
            <a:t>Impulsar </a:t>
          </a:r>
          <a:r>
            <a:rPr lang="es-ES" sz="1400" b="1" kern="1200" dirty="0" smtClean="0"/>
            <a:t>Cadenas de Valor</a:t>
          </a:r>
          <a:r>
            <a:rPr lang="es-ES" sz="1400" b="0" kern="1200" dirty="0" smtClean="0"/>
            <a:t> a través de </a:t>
          </a:r>
          <a:r>
            <a:rPr lang="es-ES" sz="1400" b="1" kern="1200" dirty="0" smtClean="0"/>
            <a:t>esquemas asociativos </a:t>
          </a:r>
          <a:r>
            <a:rPr lang="es-ES" sz="1400" b="0" kern="1200" dirty="0" smtClean="0"/>
            <a:t>de producción:</a:t>
          </a:r>
        </a:p>
        <a:p>
          <a:pPr lvl="0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solidFill>
                <a:schemeClr val="bg1"/>
              </a:solidFill>
            </a:rPr>
            <a:t>- Encadenamiento EPS y </a:t>
          </a:r>
          <a:r>
            <a:rPr lang="es-ES" sz="1400" kern="1200" dirty="0" err="1" smtClean="0">
              <a:solidFill>
                <a:schemeClr val="bg1"/>
              </a:solidFill>
            </a:rPr>
            <a:t>Mipymes</a:t>
          </a:r>
          <a:r>
            <a:rPr lang="es-ES" sz="1400" kern="1200" dirty="0" smtClean="0">
              <a:solidFill>
                <a:schemeClr val="bg1"/>
              </a:solidFill>
            </a:rPr>
            <a:t> </a:t>
          </a:r>
          <a:r>
            <a:rPr lang="es-EC" sz="1400" kern="1200" dirty="0" smtClean="0">
              <a:solidFill>
                <a:schemeClr val="bg1"/>
              </a:solidFill>
            </a:rPr>
            <a:t>a través de acuerdos concertados con grandes empresas</a:t>
          </a:r>
          <a:endParaRPr lang="es-ES" sz="1400" kern="1200" dirty="0" smtClean="0">
            <a:solidFill>
              <a:schemeClr val="bg1"/>
            </a:solidFill>
          </a:endParaRPr>
        </a:p>
        <a:p>
          <a:pPr lvl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0" kern="1200" dirty="0" smtClean="0">
              <a:solidFill>
                <a:schemeClr val="bg1"/>
              </a:solidFill>
            </a:rPr>
            <a:t>- Consorcios</a:t>
          </a:r>
          <a:r>
            <a:rPr lang="es-ES" sz="1400" b="0" kern="1200" baseline="0" dirty="0" smtClean="0">
              <a:solidFill>
                <a:schemeClr val="bg1"/>
              </a:solidFill>
            </a:rPr>
            <a:t> comerciales</a:t>
          </a:r>
        </a:p>
        <a:p>
          <a:pPr lvl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0" kern="1200" baseline="0" dirty="0" smtClean="0"/>
            <a:t>- Sistema de inteligencia de mercados</a:t>
          </a:r>
        </a:p>
        <a:p>
          <a:pPr lvl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0" kern="1200" baseline="0" dirty="0" smtClean="0">
              <a:solidFill>
                <a:schemeClr val="bg1"/>
              </a:solidFill>
            </a:rPr>
            <a:t>- Desarrollo de proveedores a través de empresas ancla</a:t>
          </a:r>
          <a:endParaRPr lang="es-EC" sz="1400" b="0" kern="1200" dirty="0">
            <a:solidFill>
              <a:schemeClr val="bg1"/>
            </a:solidFill>
          </a:endParaRPr>
        </a:p>
      </dsp:txBody>
      <dsp:txXfrm rot="10800000">
        <a:off x="2635312" y="1292"/>
        <a:ext cx="7335836" cy="1398946"/>
      </dsp:txXfrm>
    </dsp:sp>
    <dsp:sp modelId="{B447647A-B443-4BBB-8E4A-793BA1D3F87C}">
      <dsp:nvSpPr>
        <dsp:cNvPr id="0" name=""/>
        <dsp:cNvSpPr/>
      </dsp:nvSpPr>
      <dsp:spPr>
        <a:xfrm>
          <a:off x="1586103" y="1292"/>
          <a:ext cx="1398946" cy="139894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C33ED-0662-447F-A590-A4CDE2D31DFA}">
      <dsp:nvSpPr>
        <dsp:cNvPr id="0" name=""/>
        <dsp:cNvSpPr/>
      </dsp:nvSpPr>
      <dsp:spPr>
        <a:xfrm rot="10800000">
          <a:off x="2285576" y="1817835"/>
          <a:ext cx="7685572" cy="13989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897" tIns="53340" rIns="99568" bIns="53340" numCol="1" spcCol="1270" anchor="ctr" anchorCtr="0">
          <a:noAutofit/>
        </a:bodyPr>
        <a:lstStyle/>
        <a:p>
          <a:pPr lvl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400" b="0" kern="1200" dirty="0" smtClean="0"/>
            <a:t>2. </a:t>
          </a:r>
          <a:r>
            <a:rPr lang="es-ES" sz="1400" b="0" kern="1200" dirty="0" smtClean="0"/>
            <a:t>Fomentar el </a:t>
          </a:r>
          <a:r>
            <a:rPr lang="es-ES" sz="1400" b="1" kern="1200" dirty="0" smtClean="0"/>
            <a:t>Desarrollo Territorial en</a:t>
          </a:r>
          <a:r>
            <a:rPr lang="es-ES" sz="1400" b="1" kern="1200" baseline="0" dirty="0" smtClean="0"/>
            <a:t> base a </a:t>
          </a:r>
          <a:r>
            <a:rPr lang="es-ES" sz="1400" b="1" kern="1200" dirty="0" smtClean="0"/>
            <a:t>la vocación productiva</a:t>
          </a:r>
          <a:r>
            <a:rPr lang="es-ES" sz="1400" b="0" kern="1200" dirty="0" smtClean="0"/>
            <a:t> de cada provincia:</a:t>
          </a:r>
        </a:p>
        <a:p>
          <a:pPr lvl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0" kern="1200" dirty="0" smtClean="0"/>
            <a:t>- Planes de Mejora Competitiva regional</a:t>
          </a:r>
        </a:p>
        <a:p>
          <a:pPr lvl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0" kern="1200" dirty="0" smtClean="0"/>
            <a:t>- Comercio electrónico</a:t>
          </a:r>
          <a:endParaRPr lang="es-EC" sz="1400" b="0" kern="1200" dirty="0"/>
        </a:p>
      </dsp:txBody>
      <dsp:txXfrm rot="10800000">
        <a:off x="2635312" y="1817835"/>
        <a:ext cx="7335836" cy="1398946"/>
      </dsp:txXfrm>
    </dsp:sp>
    <dsp:sp modelId="{CDD43C58-9CFF-4FD5-A510-0AD3EAFB537B}">
      <dsp:nvSpPr>
        <dsp:cNvPr id="0" name=""/>
        <dsp:cNvSpPr/>
      </dsp:nvSpPr>
      <dsp:spPr>
        <a:xfrm>
          <a:off x="1586103" y="1817835"/>
          <a:ext cx="1398946" cy="139894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319F7-6F71-48D7-9E1E-2C396356CAA6}">
      <dsp:nvSpPr>
        <dsp:cNvPr id="0" name=""/>
        <dsp:cNvSpPr/>
      </dsp:nvSpPr>
      <dsp:spPr>
        <a:xfrm rot="10800000">
          <a:off x="2285576" y="3634378"/>
          <a:ext cx="7685572" cy="13989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897" tIns="53340" rIns="99568" bIns="53340" numCol="1" spcCol="1270" anchor="ctr" anchorCtr="0">
          <a:noAutofit/>
        </a:bodyPr>
        <a:lstStyle/>
        <a:p>
          <a:pPr lvl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400" b="0" kern="1200" dirty="0" smtClean="0"/>
            <a:t>3. </a:t>
          </a:r>
          <a:r>
            <a:rPr lang="es-ES" sz="1400" b="0" kern="1200" dirty="0" smtClean="0"/>
            <a:t>Alinear el desarrollo </a:t>
          </a:r>
          <a:r>
            <a:rPr lang="es-ES" sz="1400" b="1" kern="1200" dirty="0" smtClean="0"/>
            <a:t>tecnológica e innovación</a:t>
          </a:r>
          <a:r>
            <a:rPr lang="es-ES" sz="1400" b="0" kern="1200" dirty="0" smtClean="0"/>
            <a:t> a las oportunidades comerciales:</a:t>
          </a:r>
        </a:p>
        <a:p>
          <a:pPr lvl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0" kern="1200" dirty="0" smtClean="0"/>
            <a:t>- Economía del conocimiento</a:t>
          </a:r>
        </a:p>
        <a:p>
          <a:pPr lvl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0" kern="1200" dirty="0" smtClean="0">
              <a:solidFill>
                <a:schemeClr val="bg1"/>
              </a:solidFill>
            </a:rPr>
            <a:t>- Economía digital</a:t>
          </a:r>
          <a:endParaRPr lang="es-EC" sz="1400" b="0" kern="1200" dirty="0">
            <a:solidFill>
              <a:schemeClr val="bg1"/>
            </a:solidFill>
          </a:endParaRPr>
        </a:p>
      </dsp:txBody>
      <dsp:txXfrm rot="10800000">
        <a:off x="2635312" y="3634378"/>
        <a:ext cx="7335836" cy="1398946"/>
      </dsp:txXfrm>
    </dsp:sp>
    <dsp:sp modelId="{5D49C065-AEC1-4A55-A870-9E37C7AE2211}">
      <dsp:nvSpPr>
        <dsp:cNvPr id="0" name=""/>
        <dsp:cNvSpPr/>
      </dsp:nvSpPr>
      <dsp:spPr>
        <a:xfrm>
          <a:off x="1586103" y="3634378"/>
          <a:ext cx="1398946" cy="139894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5A1B-3EF5-4402-9030-72C49076FD34}">
      <dsp:nvSpPr>
        <dsp:cNvPr id="0" name=""/>
        <dsp:cNvSpPr/>
      </dsp:nvSpPr>
      <dsp:spPr>
        <a:xfrm rot="10800000">
          <a:off x="2285576" y="1292"/>
          <a:ext cx="7685572" cy="13989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897" tIns="64770" rIns="120904" bIns="64770" numCol="1" spcCol="1270" anchor="ctr" anchorCtr="0">
          <a:noAutofit/>
        </a:bodyPr>
        <a:lstStyle/>
        <a:p>
          <a:pPr lvl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0" kern="1200" dirty="0" smtClean="0">
              <a:cs typeface="Calibri" pitchFamily="34" charset="0"/>
            </a:rPr>
            <a:t>1. </a:t>
          </a:r>
          <a:r>
            <a:rPr lang="es-ES" sz="1700" b="0" kern="1200" dirty="0" smtClean="0"/>
            <a:t>Transformar la Banca Pública en Banca</a:t>
          </a:r>
          <a:r>
            <a:rPr lang="es-ES" sz="1700" b="0" kern="1200" baseline="0" dirty="0" smtClean="0"/>
            <a:t> de Desarrollo:</a:t>
          </a:r>
        </a:p>
        <a:p>
          <a:pPr lvl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0" kern="1200" baseline="0" dirty="0" smtClean="0"/>
            <a:t>- BanEcuador. CFN. </a:t>
          </a:r>
        </a:p>
        <a:p>
          <a:pPr lvl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0" kern="1200" baseline="0" dirty="0" smtClean="0"/>
            <a:t>- Fondo de Garantía</a:t>
          </a:r>
          <a:endParaRPr lang="es-ES" sz="1700" b="0" kern="1200" dirty="0" smtClean="0"/>
        </a:p>
      </dsp:txBody>
      <dsp:txXfrm rot="10800000">
        <a:off x="2635312" y="1292"/>
        <a:ext cx="7335836" cy="1398946"/>
      </dsp:txXfrm>
    </dsp:sp>
    <dsp:sp modelId="{B447647A-B443-4BBB-8E4A-793BA1D3F87C}">
      <dsp:nvSpPr>
        <dsp:cNvPr id="0" name=""/>
        <dsp:cNvSpPr/>
      </dsp:nvSpPr>
      <dsp:spPr>
        <a:xfrm>
          <a:off x="1586103" y="1292"/>
          <a:ext cx="1398946" cy="139894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C33ED-0662-447F-A590-A4CDE2D31DFA}">
      <dsp:nvSpPr>
        <dsp:cNvPr id="0" name=""/>
        <dsp:cNvSpPr/>
      </dsp:nvSpPr>
      <dsp:spPr>
        <a:xfrm rot="10800000">
          <a:off x="2285576" y="1817835"/>
          <a:ext cx="7685572" cy="13989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897" tIns="64770" rIns="120904" bIns="64770" numCol="1" spcCol="1270" anchor="ctr" anchorCtr="0">
          <a:noAutofit/>
        </a:bodyPr>
        <a:lstStyle/>
        <a:p>
          <a:pPr lvl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700" b="0" kern="1200" dirty="0" smtClean="0"/>
            <a:t>2. Crear productos financieros adaptados a cada sector:</a:t>
          </a:r>
        </a:p>
        <a:p>
          <a:pPr lvl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700" b="0" kern="1200" baseline="0" dirty="0" smtClean="0"/>
            <a:t>- Fondo de Capital de Riesgo</a:t>
          </a:r>
        </a:p>
        <a:p>
          <a:pPr lvl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700" b="0" kern="1200" baseline="0" dirty="0" smtClean="0">
              <a:solidFill>
                <a:schemeClr val="bg1"/>
              </a:solidFill>
            </a:rPr>
            <a:t>- Desregulación inteligente de los precios del dinero</a:t>
          </a:r>
        </a:p>
        <a:p>
          <a:pPr lvl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700" b="0" kern="1200" baseline="0" dirty="0" smtClean="0"/>
            <a:t>- </a:t>
          </a:r>
          <a:r>
            <a:rPr lang="es-EC" sz="1700" b="0" kern="1200" baseline="0" dirty="0" smtClean="0">
              <a:solidFill>
                <a:schemeClr val="bg1"/>
              </a:solidFill>
            </a:rPr>
            <a:t>Línea de crédito para EPS y Artesanos </a:t>
          </a:r>
          <a:endParaRPr lang="es-EC" sz="1700" b="0" kern="1200" dirty="0">
            <a:solidFill>
              <a:schemeClr val="bg1"/>
            </a:solidFill>
          </a:endParaRPr>
        </a:p>
      </dsp:txBody>
      <dsp:txXfrm rot="10800000">
        <a:off x="2635312" y="1817835"/>
        <a:ext cx="7335836" cy="1398946"/>
      </dsp:txXfrm>
    </dsp:sp>
    <dsp:sp modelId="{CDD43C58-9CFF-4FD5-A510-0AD3EAFB537B}">
      <dsp:nvSpPr>
        <dsp:cNvPr id="0" name=""/>
        <dsp:cNvSpPr/>
      </dsp:nvSpPr>
      <dsp:spPr>
        <a:xfrm>
          <a:off x="1586103" y="1817835"/>
          <a:ext cx="1398946" cy="139894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5000" r="-5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319F7-6F71-48D7-9E1E-2C396356CAA6}">
      <dsp:nvSpPr>
        <dsp:cNvPr id="0" name=""/>
        <dsp:cNvSpPr/>
      </dsp:nvSpPr>
      <dsp:spPr>
        <a:xfrm rot="10800000">
          <a:off x="2285576" y="3583582"/>
          <a:ext cx="7685572" cy="13989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6897" tIns="64770" rIns="120904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700" b="0" kern="1200" dirty="0" smtClean="0"/>
            <a:t>3. Promover</a:t>
          </a:r>
          <a:r>
            <a:rPr lang="es-EC" sz="1700" b="0" kern="1200" baseline="0" dirty="0" smtClean="0"/>
            <a:t> el acceso a financiamiento de los </a:t>
          </a:r>
          <a:r>
            <a:rPr lang="es-EC" sz="1700" b="0" kern="1200" baseline="0" dirty="0" smtClean="0">
              <a:solidFill>
                <a:schemeClr val="bg1"/>
              </a:solidFill>
            </a:rPr>
            <a:t>emprendedores, EPS, </a:t>
          </a:r>
          <a:r>
            <a:rPr lang="es-EC" sz="1700" b="0" kern="1200" baseline="0" dirty="0" err="1" smtClean="0">
              <a:solidFill>
                <a:schemeClr val="bg1"/>
              </a:solidFill>
            </a:rPr>
            <a:t>Mipymes</a:t>
          </a:r>
          <a:r>
            <a:rPr lang="es-EC" sz="1700" b="0" kern="1200" baseline="0" dirty="0" smtClean="0">
              <a:solidFill>
                <a:schemeClr val="bg1"/>
              </a:solidFill>
            </a:rPr>
            <a:t> y artesanos, como motor de la economía</a:t>
          </a:r>
          <a:endParaRPr lang="es-EC" sz="1700" b="0" kern="1200" dirty="0">
            <a:solidFill>
              <a:schemeClr val="bg1"/>
            </a:solidFill>
          </a:endParaRPr>
        </a:p>
      </dsp:txBody>
      <dsp:txXfrm rot="10800000">
        <a:off x="2635312" y="3583582"/>
        <a:ext cx="7335836" cy="1398946"/>
      </dsp:txXfrm>
    </dsp:sp>
    <dsp:sp modelId="{5D49C065-AEC1-4A55-A870-9E37C7AE2211}">
      <dsp:nvSpPr>
        <dsp:cNvPr id="0" name=""/>
        <dsp:cNvSpPr/>
      </dsp:nvSpPr>
      <dsp:spPr>
        <a:xfrm>
          <a:off x="1586103" y="3634378"/>
          <a:ext cx="1398946" cy="139894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5A1B-3EF5-4402-9030-72C49076FD34}">
      <dsp:nvSpPr>
        <dsp:cNvPr id="0" name=""/>
        <dsp:cNvSpPr/>
      </dsp:nvSpPr>
      <dsp:spPr>
        <a:xfrm rot="10800000">
          <a:off x="2478119" y="3102"/>
          <a:ext cx="7667146" cy="21876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4709" tIns="64770" rIns="120904" bIns="64770" numCol="1" spcCol="1270" anchor="ctr" anchorCtr="0">
          <a:noAutofit/>
        </a:bodyPr>
        <a:lstStyle/>
        <a:p>
          <a:pPr lvl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>
              <a:cs typeface="Calibri" pitchFamily="34" charset="0"/>
            </a:rPr>
            <a:t>1. </a:t>
          </a:r>
          <a:r>
            <a:rPr lang="es-EC" sz="1700" kern="1200" dirty="0" smtClean="0">
              <a:cs typeface="Calibri" pitchFamily="34" charset="0"/>
            </a:rPr>
            <a:t>Establecer un </a:t>
          </a:r>
          <a:r>
            <a:rPr lang="es-EC" sz="1700" b="1" kern="1200" dirty="0" smtClean="0">
              <a:cs typeface="Calibri" pitchFamily="34" charset="0"/>
            </a:rPr>
            <a:t>marco normativo</a:t>
          </a:r>
          <a:r>
            <a:rPr lang="es-EC" sz="1700" kern="1200" dirty="0" smtClean="0">
              <a:cs typeface="Calibri" pitchFamily="34" charset="0"/>
            </a:rPr>
            <a:t> que fomente la creación, desarrollo, crecimiento y expansión del emprendimiento:</a:t>
          </a:r>
        </a:p>
        <a:p>
          <a:pPr lvl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700" b="0" kern="1200" dirty="0" smtClean="0">
              <a:cs typeface="Calibri" pitchFamily="34" charset="0"/>
            </a:rPr>
            <a:t>-</a:t>
          </a:r>
          <a:r>
            <a:rPr lang="es-EC" sz="1700" b="0" kern="1200" baseline="0" dirty="0" smtClean="0">
              <a:cs typeface="Calibri" pitchFamily="34" charset="0"/>
            </a:rPr>
            <a:t> Ley de Emprendimiento</a:t>
          </a:r>
        </a:p>
        <a:p>
          <a:pPr lvl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700" b="0" kern="1200" baseline="0" dirty="0" smtClean="0">
              <a:solidFill>
                <a:schemeClr val="bg1"/>
              </a:solidFill>
              <a:cs typeface="Calibri" pitchFamily="34" charset="0"/>
            </a:rPr>
            <a:t>- Ley de Quiebras</a:t>
          </a:r>
        </a:p>
        <a:p>
          <a:pPr lvl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700" b="0" kern="1200" baseline="0" dirty="0" smtClean="0">
              <a:cs typeface="Calibri" pitchFamily="34" charset="0"/>
            </a:rPr>
            <a:t>- Consejo Nacional de Emprendimiento</a:t>
          </a:r>
        </a:p>
        <a:p>
          <a:pPr lvl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700" b="0" kern="1200" baseline="0" dirty="0" smtClean="0">
              <a:solidFill>
                <a:schemeClr val="bg1"/>
              </a:solidFill>
              <a:cs typeface="Calibri" pitchFamily="34" charset="0"/>
            </a:rPr>
            <a:t>- Incentivos para el sector privado que implemente capital de riesgo</a:t>
          </a:r>
        </a:p>
      </dsp:txBody>
      <dsp:txXfrm rot="10800000">
        <a:off x="3025040" y="3102"/>
        <a:ext cx="7120225" cy="2187685"/>
      </dsp:txXfrm>
    </dsp:sp>
    <dsp:sp modelId="{B447647A-B443-4BBB-8E4A-793BA1D3F87C}">
      <dsp:nvSpPr>
        <dsp:cNvPr id="0" name=""/>
        <dsp:cNvSpPr/>
      </dsp:nvSpPr>
      <dsp:spPr>
        <a:xfrm>
          <a:off x="1384277" y="3102"/>
          <a:ext cx="2187685" cy="21876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C33ED-0662-447F-A590-A4CDE2D31DFA}">
      <dsp:nvSpPr>
        <dsp:cNvPr id="0" name=""/>
        <dsp:cNvSpPr/>
      </dsp:nvSpPr>
      <dsp:spPr>
        <a:xfrm rot="10800000">
          <a:off x="2478119" y="2843829"/>
          <a:ext cx="7667146" cy="218768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4709" tIns="64770" rIns="120904" bIns="64770" numCol="1" spcCol="1270" anchor="ctr" anchorCtr="0">
          <a:noAutofit/>
        </a:bodyPr>
        <a:lstStyle/>
        <a:p>
          <a:pPr lvl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700" kern="1200" dirty="0" smtClean="0"/>
            <a:t>2. Fomentar el emprendimiento, </a:t>
          </a:r>
          <a:r>
            <a:rPr lang="es-EC" sz="1700" b="1" kern="1200" dirty="0" smtClean="0"/>
            <a:t>articulando con actores </a:t>
          </a:r>
          <a:r>
            <a:rPr lang="es-ES" sz="1700" b="1" kern="1200" dirty="0" smtClean="0"/>
            <a:t>públicos, privados y academia</a:t>
          </a:r>
          <a:r>
            <a:rPr lang="es-EC" sz="1700" kern="1200" dirty="0" smtClean="0"/>
            <a:t>:</a:t>
          </a:r>
        </a:p>
        <a:p>
          <a:pPr lvl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700" kern="1200" dirty="0" smtClean="0"/>
            <a:t>- Metodología</a:t>
          </a:r>
          <a:r>
            <a:rPr lang="es-ES" sz="1700" kern="1200" dirty="0" smtClean="0"/>
            <a:t> unificada de incubadoras</a:t>
          </a:r>
          <a:endParaRPr lang="es-EC" sz="1700" kern="1200" dirty="0" smtClean="0"/>
        </a:p>
        <a:p>
          <a:pPr lvl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700" kern="1200" dirty="0" smtClean="0"/>
            <a:t>- Ruedas de negocios </a:t>
          </a:r>
        </a:p>
        <a:p>
          <a:pPr lvl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700" kern="1200" dirty="0" smtClean="0"/>
            <a:t>- Encadenamiento productivo (empresas anclas)</a:t>
          </a:r>
        </a:p>
        <a:p>
          <a:pPr lvl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700" kern="1200" dirty="0" smtClean="0">
              <a:solidFill>
                <a:schemeClr val="bg1"/>
              </a:solidFill>
            </a:rPr>
            <a:t>- Fomento del cooperativismo</a:t>
          </a:r>
          <a:endParaRPr lang="es-EC" sz="1700" kern="1200" dirty="0">
            <a:solidFill>
              <a:schemeClr val="bg1"/>
            </a:solidFill>
          </a:endParaRPr>
        </a:p>
      </dsp:txBody>
      <dsp:txXfrm rot="10800000">
        <a:off x="3025040" y="2843829"/>
        <a:ext cx="7120225" cy="2187685"/>
      </dsp:txXfrm>
    </dsp:sp>
    <dsp:sp modelId="{CDD43C58-9CFF-4FD5-A510-0AD3EAFB537B}">
      <dsp:nvSpPr>
        <dsp:cNvPr id="0" name=""/>
        <dsp:cNvSpPr/>
      </dsp:nvSpPr>
      <dsp:spPr>
        <a:xfrm>
          <a:off x="1384277" y="2843829"/>
          <a:ext cx="2187685" cy="218768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B5A1B-3EF5-4402-9030-72C49076FD34}">
      <dsp:nvSpPr>
        <dsp:cNvPr id="0" name=""/>
        <dsp:cNvSpPr/>
      </dsp:nvSpPr>
      <dsp:spPr>
        <a:xfrm rot="10800000">
          <a:off x="2305426" y="2881"/>
          <a:ext cx="7685572" cy="14783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1910" tIns="68580" rIns="128016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0" kern="1200" dirty="0" smtClean="0">
              <a:cs typeface="Calibri" pitchFamily="34" charset="0"/>
            </a:rPr>
            <a:t>1. </a:t>
          </a:r>
          <a:r>
            <a:rPr lang="es-ES_tradnl" sz="1800" b="0" kern="1200" dirty="0" smtClean="0">
              <a:cs typeface="Calibri" pitchFamily="34" charset="0"/>
            </a:rPr>
            <a:t>Crear un </a:t>
          </a:r>
          <a:r>
            <a:rPr lang="es-ES_tradnl" sz="1800" b="1" kern="1200" dirty="0" smtClean="0">
              <a:cs typeface="Calibri" pitchFamily="34" charset="0"/>
            </a:rPr>
            <a:t>marco normativo </a:t>
          </a:r>
          <a:r>
            <a:rPr lang="es-ES_tradnl" sz="1800" b="0" kern="1200" dirty="0" smtClean="0">
              <a:cs typeface="Calibri" pitchFamily="34" charset="0"/>
            </a:rPr>
            <a:t>sobre inversiones en </a:t>
          </a:r>
          <a:r>
            <a:rPr lang="es-ES_tradnl" sz="1800" b="0" kern="1200" smtClean="0">
              <a:cs typeface="Calibri" pitchFamily="34" charset="0"/>
            </a:rPr>
            <a:t>el </a:t>
          </a:r>
          <a:r>
            <a:rPr lang="es-ES_tradnl" sz="1800" b="0" kern="1200" smtClean="0">
              <a:cs typeface="Calibri" pitchFamily="34" charset="0"/>
            </a:rPr>
            <a:t>Ecuador</a:t>
          </a:r>
          <a:endParaRPr lang="es-ES_tradnl" sz="1800" b="0" kern="1200" dirty="0" smtClean="0">
            <a:cs typeface="Calibri" pitchFamily="34" charset="0"/>
          </a:endParaRPr>
        </a:p>
      </dsp:txBody>
      <dsp:txXfrm rot="10800000">
        <a:off x="2675012" y="2881"/>
        <a:ext cx="7315986" cy="1478346"/>
      </dsp:txXfrm>
    </dsp:sp>
    <dsp:sp modelId="{B447647A-B443-4BBB-8E4A-793BA1D3F87C}">
      <dsp:nvSpPr>
        <dsp:cNvPr id="0" name=""/>
        <dsp:cNvSpPr/>
      </dsp:nvSpPr>
      <dsp:spPr>
        <a:xfrm>
          <a:off x="1566253" y="2881"/>
          <a:ext cx="1478346" cy="147834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C33ED-0662-447F-A590-A4CDE2D31DFA}">
      <dsp:nvSpPr>
        <dsp:cNvPr id="0" name=""/>
        <dsp:cNvSpPr/>
      </dsp:nvSpPr>
      <dsp:spPr>
        <a:xfrm rot="10800000">
          <a:off x="2305426" y="1922525"/>
          <a:ext cx="7685572" cy="14783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1910" tIns="53340" rIns="99568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400" b="0" kern="1200" dirty="0" smtClean="0"/>
            <a:t>2. </a:t>
          </a:r>
          <a:r>
            <a:rPr lang="es-ES_tradnl" sz="1400" b="1" kern="1200" dirty="0" smtClean="0"/>
            <a:t>Promoción de incentivos </a:t>
          </a:r>
          <a:r>
            <a:rPr lang="es-ES_tradnl" sz="1400" b="0" kern="1200" dirty="0" smtClean="0"/>
            <a:t>de la Ley: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b="0" kern="1200" dirty="0" smtClean="0"/>
            <a:t>- Socialización de Incentivo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b="0" kern="1200" dirty="0" smtClean="0"/>
            <a:t>- Atención Contratos de Inversión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b="0" kern="1200" dirty="0" smtClean="0"/>
            <a:t>- Catálogo de Inversiones Públicas y Privadas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b="0" kern="1200" dirty="0" smtClean="0">
              <a:solidFill>
                <a:schemeClr val="bg1"/>
              </a:solidFill>
            </a:rPr>
            <a:t>- Catálogo de inversiones para EPS </a:t>
          </a:r>
          <a:endParaRPr lang="es-EC" sz="1400" b="0" kern="1200" dirty="0">
            <a:solidFill>
              <a:schemeClr val="bg1"/>
            </a:solidFill>
          </a:endParaRPr>
        </a:p>
      </dsp:txBody>
      <dsp:txXfrm rot="10800000">
        <a:off x="2675012" y="1922525"/>
        <a:ext cx="7315986" cy="1478346"/>
      </dsp:txXfrm>
    </dsp:sp>
    <dsp:sp modelId="{CDD43C58-9CFF-4FD5-A510-0AD3EAFB537B}">
      <dsp:nvSpPr>
        <dsp:cNvPr id="0" name=""/>
        <dsp:cNvSpPr/>
      </dsp:nvSpPr>
      <dsp:spPr>
        <a:xfrm>
          <a:off x="1566253" y="1922525"/>
          <a:ext cx="1478346" cy="147834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319F7-6F71-48D7-9E1E-2C396356CAA6}">
      <dsp:nvSpPr>
        <dsp:cNvPr id="0" name=""/>
        <dsp:cNvSpPr/>
      </dsp:nvSpPr>
      <dsp:spPr>
        <a:xfrm rot="10800000">
          <a:off x="2340165" y="3843529"/>
          <a:ext cx="7685572" cy="147834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1910" tIns="57150" rIns="10668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1500" b="0" kern="1200" dirty="0" smtClean="0"/>
            <a:t>3. </a:t>
          </a:r>
          <a:r>
            <a:rPr lang="es-ES_tradnl" sz="1500" b="0" kern="1200" dirty="0" smtClean="0"/>
            <a:t>Generación del </a:t>
          </a:r>
          <a:r>
            <a:rPr lang="es-ES_tradnl" sz="1500" b="1" kern="1200" dirty="0" smtClean="0"/>
            <a:t>Clima de Negocios </a:t>
          </a:r>
          <a:r>
            <a:rPr lang="es-ES_tradnl" sz="1500" b="0" kern="1200" dirty="0" smtClean="0"/>
            <a:t>relevante y favorable para la ejecución de las inversiones: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500" b="0" kern="1200" dirty="0" smtClean="0"/>
            <a:t>- Ventanilla Única de Atención al Inversionista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500" b="0" kern="1200" dirty="0" smtClean="0"/>
            <a:t>- Doing Business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500" b="0" kern="1200" dirty="0" smtClean="0"/>
            <a:t>-</a:t>
          </a:r>
          <a:r>
            <a:rPr lang="es-ES_tradnl" sz="1500" b="0" kern="1200" baseline="0" dirty="0" smtClean="0"/>
            <a:t> ZEDE</a:t>
          </a:r>
          <a:r>
            <a:rPr lang="es-ES" sz="1500" b="0" kern="1200" baseline="0" dirty="0" smtClean="0"/>
            <a:t>´s y Polos de Desarrollo</a:t>
          </a:r>
          <a:endParaRPr lang="es-ES_tradnl" sz="1500" b="0" kern="1200" dirty="0" smtClean="0"/>
        </a:p>
      </dsp:txBody>
      <dsp:txXfrm rot="10800000">
        <a:off x="2709751" y="3843529"/>
        <a:ext cx="7315986" cy="1478346"/>
      </dsp:txXfrm>
    </dsp:sp>
    <dsp:sp modelId="{5D49C065-AEC1-4A55-A870-9E37C7AE2211}">
      <dsp:nvSpPr>
        <dsp:cNvPr id="0" name=""/>
        <dsp:cNvSpPr/>
      </dsp:nvSpPr>
      <dsp:spPr>
        <a:xfrm>
          <a:off x="1566253" y="3842169"/>
          <a:ext cx="1478346" cy="147834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5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#5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#5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#5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#5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#5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#5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#5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#7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#5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7AD3348-7ACE-4808-B46C-163BD4AF78DE}" type="datetimeFigureOut">
              <a:rPr lang="es-EC" smtClean="0"/>
              <a:pPr/>
              <a:t>07/11/2018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7911C53-0761-4588-92A1-63985B554B06}" type="slidenum">
              <a:rPr lang="es-EC" smtClean="0"/>
              <a:pPr/>
              <a:t>‹Nº›</a:t>
            </a:fld>
            <a:endParaRPr lang="es-EC"/>
          </a:p>
        </p:txBody>
      </p:sp>
    </p:spTree>
    <p:extLst>
      <p:ext uri="{BB962C8B-B14F-4D97-AF65-F5344CB8AC3E}">
        <p14:creationId xmlns="" xmlns:p14="http://schemas.microsoft.com/office/powerpoint/2010/main" val="2738083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6CAE1-D689-3247-A47D-6A00A413B445}" type="datetime1">
              <a:rPr lang="es-EC" smtClean="0"/>
              <a:pPr/>
              <a:t>07/11/2018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517384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FEB42-B852-E549-BA15-26B2871E3F4A}" type="datetime1">
              <a:rPr lang="es-EC" smtClean="0"/>
              <a:pPr/>
              <a:t>07/11/2018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379809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4FDA-95E7-2943-85B0-703F3B2E8376}" type="datetime1">
              <a:rPr lang="es-EC" smtClean="0"/>
              <a:pPr/>
              <a:t>07/11/2018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130817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7FA6-80C1-6C46-ACD9-7C6A1DEBE11C}" type="datetime1">
              <a:rPr lang="es-EC" smtClean="0"/>
              <a:pPr/>
              <a:t>07/11/2018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4202579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9821-2650-174B-8316-7687A52333CB}" type="datetime1">
              <a:rPr lang="es-EC" smtClean="0"/>
              <a:pPr/>
              <a:t>07/11/2018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3472197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E79FB-9836-E84A-A488-A46A2D695703}" type="datetime1">
              <a:rPr lang="es-EC" smtClean="0"/>
              <a:pPr/>
              <a:t>07/11/2018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1236119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3566A-7BE0-CC4D-A2B3-9C27B683C106}" type="datetime1">
              <a:rPr lang="es-EC" smtClean="0"/>
              <a:pPr/>
              <a:t>07/11/2018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112782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9567-0692-1340-B008-E1EBDAAC81A7}" type="datetime1">
              <a:rPr lang="es-EC" smtClean="0"/>
              <a:pPr/>
              <a:t>07/11/2018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2056052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44427-2D4B-244F-B703-4E29377FC863}" type="datetime1">
              <a:rPr lang="es-EC" smtClean="0"/>
              <a:pPr/>
              <a:t>07/11/2018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38810630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08A0-58CB-494E-A228-041B1261E466}" type="datetime1">
              <a:rPr lang="es-EC" smtClean="0"/>
              <a:pPr/>
              <a:t>07/11/2018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3857983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C3DDE-DB68-1A47-908F-A14A1B61EAA2}" type="datetime1">
              <a:rPr lang="es-EC" smtClean="0"/>
              <a:pPr/>
              <a:t>07/11/2018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196860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CF8E7-32DD-744E-BCE7-EB3FA12667C5}" type="datetime1">
              <a:rPr lang="es-EC" smtClean="0"/>
              <a:pPr/>
              <a:t>07/11/2018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0894008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71326-E49F-4943-87C3-4F9D3C280852}" type="datetime1">
              <a:rPr lang="es-EC" smtClean="0"/>
              <a:pPr/>
              <a:t>07/11/2018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3299116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A3D2-2CF3-194B-A02A-60FC6F925F74}" type="datetime1">
              <a:rPr lang="es-EC" smtClean="0"/>
              <a:pPr/>
              <a:t>07/11/2018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3766680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7DB4B-F54E-DA47-9425-8FE9C8BEC223}" type="datetime1">
              <a:rPr lang="es-EC" smtClean="0"/>
              <a:pPr/>
              <a:t>07/11/2018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42037668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9">
            <a:extLst>
              <a:ext uri="{FF2B5EF4-FFF2-40B4-BE49-F238E27FC236}">
                <a16:creationId xmlns="" xmlns:a16="http://schemas.microsoft.com/office/drawing/2014/main" id="{0570E1F3-A936-48EE-A143-8E278A58B065}"/>
              </a:ext>
            </a:extLst>
          </p:cNvPr>
          <p:cNvSpPr/>
          <p:nvPr userDrawn="1"/>
        </p:nvSpPr>
        <p:spPr>
          <a:xfrm>
            <a:off x="-1" y="-10091"/>
            <a:ext cx="12192001" cy="603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8" name="object 31">
            <a:extLst>
              <a:ext uri="{FF2B5EF4-FFF2-40B4-BE49-F238E27FC236}">
                <a16:creationId xmlns="" xmlns:a16="http://schemas.microsoft.com/office/drawing/2014/main" id="{5ECC58D4-D11D-4666-A671-F5E65F935A35}"/>
              </a:ext>
            </a:extLst>
          </p:cNvPr>
          <p:cNvSpPr/>
          <p:nvPr userDrawn="1"/>
        </p:nvSpPr>
        <p:spPr>
          <a:xfrm>
            <a:off x="0" y="601616"/>
            <a:ext cx="12192001" cy="506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9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99F53EA0-B931-4D28-9AF0-12955D49E0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186" y="30855"/>
            <a:ext cx="1679359" cy="528302"/>
          </a:xfrm>
          <a:prstGeom prst="rect">
            <a:avLst/>
          </a:prstGeom>
        </p:spPr>
      </p:pic>
      <p:sp>
        <p:nvSpPr>
          <p:cNvPr id="11" name="object 62">
            <a:extLst>
              <a:ext uri="{FF2B5EF4-FFF2-40B4-BE49-F238E27FC236}">
                <a16:creationId xmlns="" xmlns:a16="http://schemas.microsoft.com/office/drawing/2014/main" id="{D63B0495-AB5C-44B9-B5D4-95C25E0A7E77}"/>
              </a:ext>
            </a:extLst>
          </p:cNvPr>
          <p:cNvSpPr/>
          <p:nvPr userDrawn="1"/>
        </p:nvSpPr>
        <p:spPr>
          <a:xfrm>
            <a:off x="-2011" y="6670767"/>
            <a:ext cx="6237348" cy="203514"/>
          </a:xfrm>
          <a:custGeom>
            <a:avLst/>
            <a:gdLst/>
            <a:ahLst/>
            <a:cxnLst/>
            <a:rect l="l" t="t" r="r" b="b"/>
            <a:pathLst>
              <a:path w="2304415" h="122554">
                <a:moveTo>
                  <a:pt x="0" y="122301"/>
                </a:moveTo>
                <a:lnTo>
                  <a:pt x="2303995" y="122301"/>
                </a:lnTo>
                <a:lnTo>
                  <a:pt x="2303995" y="0"/>
                </a:lnTo>
                <a:lnTo>
                  <a:pt x="0" y="0"/>
                </a:lnTo>
                <a:lnTo>
                  <a:pt x="0" y="122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2" name="object 63">
            <a:extLst>
              <a:ext uri="{FF2B5EF4-FFF2-40B4-BE49-F238E27FC236}">
                <a16:creationId xmlns="" xmlns:a16="http://schemas.microsoft.com/office/drawing/2014/main" id="{6C916D47-32EE-4813-AF19-6B6242324C22}"/>
              </a:ext>
            </a:extLst>
          </p:cNvPr>
          <p:cNvSpPr/>
          <p:nvPr userDrawn="1"/>
        </p:nvSpPr>
        <p:spPr>
          <a:xfrm>
            <a:off x="6235337" y="6670767"/>
            <a:ext cx="5956664" cy="203514"/>
          </a:xfrm>
          <a:custGeom>
            <a:avLst/>
            <a:gdLst/>
            <a:ahLst/>
            <a:cxnLst/>
            <a:rect l="l" t="t" r="r" b="b"/>
            <a:pathLst>
              <a:path w="2304415" h="122554">
                <a:moveTo>
                  <a:pt x="0" y="122301"/>
                </a:moveTo>
                <a:lnTo>
                  <a:pt x="2303995" y="122301"/>
                </a:lnTo>
                <a:lnTo>
                  <a:pt x="2303995" y="0"/>
                </a:lnTo>
                <a:lnTo>
                  <a:pt x="0" y="0"/>
                </a:lnTo>
                <a:lnTo>
                  <a:pt x="0" y="122301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9" name="Título 1">
            <a:extLst>
              <a:ext uri="{FF2B5EF4-FFF2-40B4-BE49-F238E27FC236}">
                <a16:creationId xmlns="" xmlns:a16="http://schemas.microsoft.com/office/drawing/2014/main" id="{B67F3385-B9E1-4CF4-A01E-A6A3D0399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27" y="221088"/>
            <a:ext cx="10282203" cy="29279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MU Sans Serif Demi Condensed" panose="02000706000000000000" pitchFamily="2" charset="0"/>
                <a:ea typeface="CMU Sans Serif Demi Condensed" panose="02000706000000000000" pitchFamily="2" charset="0"/>
                <a:cs typeface="CMU Sans Serif Demi Condensed" panose="02000706000000000000" pitchFamily="2" charset="0"/>
              </a:defRPr>
            </a:lvl1pPr>
          </a:lstStyle>
          <a:p>
            <a:r>
              <a:rPr lang="es-ES" dirty="0"/>
              <a:t>TEMA</a:t>
            </a:r>
            <a:endParaRPr lang="es-EC" dirty="0"/>
          </a:p>
        </p:txBody>
      </p:sp>
      <p:pic>
        <p:nvPicPr>
          <p:cNvPr id="15" name="Imagen 14">
            <a:extLst>
              <a:ext uri="{FF2B5EF4-FFF2-40B4-BE49-F238E27FC236}">
                <a16:creationId xmlns="" xmlns:a16="http://schemas.microsoft.com/office/drawing/2014/main" id="{2580C4D7-4581-4DB5-B689-3C4F8723FF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626" y="6277906"/>
            <a:ext cx="1320919" cy="2907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36495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D23EC-FCD5-ED4E-9E3D-9ADE4CFBEAA1}" type="datetime1">
              <a:rPr lang="es-EC" smtClean="0"/>
              <a:pPr/>
              <a:t>07/11/2018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15318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47292-6206-014F-9C10-2D16AA3C7DA4}" type="datetime1">
              <a:rPr lang="es-EC" smtClean="0"/>
              <a:pPr/>
              <a:t>07/11/2018</a:t>
            </a:fld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12549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5C398-D04C-7D4C-91D6-0E74ECF17CF8}" type="datetime1">
              <a:rPr lang="es-EC" smtClean="0"/>
              <a:pPr/>
              <a:t>07/11/2018</a:t>
            </a:fld>
            <a:endParaRPr lang="es-ES_tradnl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144283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540FC-8114-A74D-84C2-01437B3BD1C9}" type="datetime1">
              <a:rPr lang="es-EC" smtClean="0"/>
              <a:pPr/>
              <a:t>07/11/2018</a:t>
            </a:fld>
            <a:endParaRPr lang="es-ES_tradn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25675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9E270-87D6-2D42-B39F-907A95A88D5E}" type="datetime1">
              <a:rPr lang="es-EC" smtClean="0"/>
              <a:pPr/>
              <a:t>07/11/2018</a:t>
            </a:fld>
            <a:endParaRPr lang="es-ES_tradnl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185069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9DF02-A4A3-0E45-961B-38AE2CE24794}" type="datetime1">
              <a:rPr lang="es-EC" smtClean="0"/>
              <a:pPr/>
              <a:t>07/11/2018</a:t>
            </a:fld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453486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016F6-5807-FB47-84AB-369BD398BE55}" type="datetime1">
              <a:rPr lang="es-EC" smtClean="0"/>
              <a:pPr/>
              <a:t>07/11/2018</a:t>
            </a:fld>
            <a:endParaRPr lang="es-ES_tradnl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322394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3055B-DE72-014A-ACC8-6798F2D7D515}" type="datetime1">
              <a:rPr lang="es-EC" smtClean="0"/>
              <a:pPr/>
              <a:t>07/11/2018</a:t>
            </a:fld>
            <a:endParaRPr lang="es-ES_tradnl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A5831-8528-5945-8BFE-DBF06695CB80}" type="slidenum">
              <a:rPr lang="es-ES_tradnl" smtClean="0"/>
              <a:pPr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="" xmlns:p14="http://schemas.microsoft.com/office/powerpoint/2010/main" val="88000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7FB3B-6DE9-3242-910C-283E8DB60928}" type="datetime1">
              <a:rPr lang="es-EC" smtClean="0"/>
              <a:pPr/>
              <a:t>07/11/2018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5473F-6CDF-4B9B-AB55-6730E92BADFA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325202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slide" Target="slide7.xml"/><Relationship Id="rId11" Type="http://schemas.openxmlformats.org/officeDocument/2006/relationships/image" Target="../media/image8.tiff"/><Relationship Id="rId5" Type="http://schemas.openxmlformats.org/officeDocument/2006/relationships/slide" Target="slide6.xml"/><Relationship Id="rId10" Type="http://schemas.openxmlformats.org/officeDocument/2006/relationships/image" Target="../media/image7.png"/><Relationship Id="rId4" Type="http://schemas.openxmlformats.org/officeDocument/2006/relationships/slide" Target="slide4.xml"/><Relationship Id="rId9" Type="http://schemas.openxmlformats.org/officeDocument/2006/relationships/slide" Target="slide15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diagramData" Target="../diagrams/data8.xml"/><Relationship Id="rId7" Type="http://schemas.openxmlformats.org/officeDocument/2006/relationships/image" Target="../media/image7.png"/><Relationship Id="rId2" Type="http://schemas.openxmlformats.org/officeDocument/2006/relationships/hyperlink" Target="../hojas%20de%20ruta/Copia%20de%20Inversiones%20Hoja%20de%20Ruta.xlsx" TargetMode="Externa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microsoft.com/office/2007/relationships/diagramDrawing" Target="../diagrams/drawing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microsoft.com/office/2007/relationships/diagramDrawing" Target="../diagrams/drawing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microsoft.com/office/2007/relationships/diagramDrawing" Target="../diagrams/drawing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microsoft.com/office/2007/relationships/diagramDrawing" Target="../diagrams/drawing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diagramData" Target="../diagrams/data13.xml"/><Relationship Id="rId7" Type="http://schemas.openxmlformats.org/officeDocument/2006/relationships/image" Target="../media/image7.png"/><Relationship Id="rId2" Type="http://schemas.openxmlformats.org/officeDocument/2006/relationships/hyperlink" Target="../hojas%20de%20ruta/Copia%20de%20Hoja%20de%20Ruta%20SERCOP%20v3.xls" TargetMode="Externa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microsoft.com/office/2007/relationships/diagramDrawing" Target="../diagrams/drawing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diagramData" Target="../diagrams/data1.xml"/><Relationship Id="rId7" Type="http://schemas.openxmlformats.org/officeDocument/2006/relationships/image" Target="../media/image7.png"/><Relationship Id="rId2" Type="http://schemas.openxmlformats.org/officeDocument/2006/relationships/hyperlink" Target="../hojas%20de%20ruta/Copia%20de%20Hoja%20de%20Ruta%20Eje%20Calidad%2006112018.xlsx" TargetMode="Externa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diagramData" Target="../diagrams/data2.xml"/><Relationship Id="rId7" Type="http://schemas.openxmlformats.org/officeDocument/2006/relationships/image" Target="../media/image7.png"/><Relationship Id="rId2" Type="http://schemas.openxmlformats.org/officeDocument/2006/relationships/hyperlink" Target="../hojas%20de%20ruta/Copia%20de%20Hoja%20de%20Ruta%20Eje%20Mercado%209%20oct.xlsx" TargetMode="Externa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microsoft.com/office/2007/relationships/diagramDrawing" Target="../diagrams/drawing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diagramData" Target="../diagrams/data4.xml"/><Relationship Id="rId7" Type="http://schemas.openxmlformats.org/officeDocument/2006/relationships/image" Target="../media/image7.png"/><Relationship Id="rId2" Type="http://schemas.openxmlformats.org/officeDocument/2006/relationships/hyperlink" Target="../hojas%20de%20ruta/Copia%20de%20Pol&#237;ticas%20de%20Financiamiento_061118.xls" TargetMode="Externa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diagramData" Target="../diagrams/data5.xml"/><Relationship Id="rId7" Type="http://schemas.openxmlformats.org/officeDocument/2006/relationships/image" Target="../media/image7.png"/><Relationship Id="rId2" Type="http://schemas.openxmlformats.org/officeDocument/2006/relationships/hyperlink" Target="../hojas%20de%20ruta/Copia%20de%20Hoja%20de%20Ruta%20Eje%20Emprendimiento.xlsx" TargetMode="Externa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diagramData" Target="../diagrams/data6.xml"/><Relationship Id="rId7" Type="http://schemas.openxmlformats.org/officeDocument/2006/relationships/image" Target="../media/image7.png"/><Relationship Id="rId2" Type="http://schemas.openxmlformats.org/officeDocument/2006/relationships/hyperlink" Target="../hojas%20de%20ruta/Copia%20de%20Hoja%20de%20Ruta%20Eje%20Innovaci&#243;n%201010.xlsx" TargetMode="Externa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microsoft.com/office/2007/relationships/diagramDrawing" Target="../diagrams/drawing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E7E373FC-15E2-451F-859C-772E84E97986}"/>
              </a:ext>
            </a:extLst>
          </p:cNvPr>
          <p:cNvSpPr txBox="1"/>
          <p:nvPr/>
        </p:nvSpPr>
        <p:spPr>
          <a:xfrm>
            <a:off x="3189321" y="158097"/>
            <a:ext cx="8410214" cy="480131"/>
          </a:xfrm>
          <a:prstGeom prst="rect">
            <a:avLst/>
          </a:prstGeom>
        </p:spPr>
        <p:txBody>
          <a:bodyPr/>
          <a:lstStyle>
            <a:defPPr>
              <a:defRPr lang="es-ES_tradnl"/>
            </a:defPPr>
            <a:lvl1pPr marR="0" lvl="0" indent="0" algn="r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Myriad Pro" charset="0"/>
                <a:cs typeface="Myriad Pro" charset="0"/>
              </a:defRPr>
            </a:lvl1pPr>
          </a:lstStyle>
          <a:p>
            <a:pPr lvl="0">
              <a:defRPr/>
            </a:pPr>
            <a:r>
              <a:rPr lang="es-EC"/>
              <a:t>Política Productiva </a:t>
            </a:r>
            <a:r>
              <a:rPr lang="mr-IN" dirty="0"/>
              <a:t>–</a:t>
            </a:r>
            <a:r>
              <a:rPr lang="es-EC"/>
              <a:t> Ejes Transversales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592" y="638228"/>
            <a:ext cx="13101388" cy="486224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95421" y="2954210"/>
            <a:ext cx="103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smtClean="0">
                <a:hlinkClick r:id="rId3" action="ppaction://hlinksldjump"/>
              </a:rPr>
              <a:t>CALIDAD</a:t>
            </a:r>
            <a:endParaRPr lang="es-ES_tradnl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578333" y="298234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 smtClean="0">
                <a:hlinkClick r:id="rId4" action="ppaction://hlinksldjump"/>
              </a:rPr>
              <a:t>MERCADOS</a:t>
            </a:r>
            <a:endParaRPr lang="es-ES_tradnl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2994338" y="2827596"/>
            <a:ext cx="1185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smtClean="0">
                <a:hlinkClick r:id="rId5" action="ppaction://hlinksldjump"/>
              </a:rPr>
              <a:t>FINANCIA-</a:t>
            </a:r>
          </a:p>
          <a:p>
            <a:pPr algn="ctr"/>
            <a:r>
              <a:rPr lang="es-ES_tradnl" b="1" dirty="0" smtClean="0">
                <a:hlinkClick r:id="rId5" action="ppaction://hlinksldjump"/>
              </a:rPr>
              <a:t>MIENTO</a:t>
            </a:r>
            <a:endParaRPr lang="es-ES_tradnl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4248215" y="2855734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smtClean="0">
                <a:hlinkClick r:id="rId6" action="ppaction://hlinksldjump"/>
              </a:rPr>
              <a:t>EMPRENDI-</a:t>
            </a:r>
          </a:p>
          <a:p>
            <a:pPr algn="ctr"/>
            <a:r>
              <a:rPr lang="es-ES_tradnl" b="1" dirty="0" smtClean="0">
                <a:hlinkClick r:id="rId6" action="ppaction://hlinksldjump"/>
              </a:rPr>
              <a:t>MIENTO</a:t>
            </a:r>
            <a:endParaRPr lang="es-ES_tradnl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5484035" y="2954210"/>
            <a:ext cx="145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smtClean="0">
                <a:hlinkClick r:id="rId7" action="ppaction://hlinksldjump"/>
              </a:rPr>
              <a:t>INNOVACI</a:t>
            </a:r>
            <a:r>
              <a:rPr lang="es-ES" b="1" dirty="0" smtClean="0">
                <a:hlinkClick r:id="rId7" action="ppaction://hlinksldjump"/>
              </a:rPr>
              <a:t>ÓN</a:t>
            </a:r>
            <a:endParaRPr lang="es-ES_tradnl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932099" y="2954210"/>
            <a:ext cx="125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hlinkClick r:id="rId8" action="ppaction://hlinksldjump"/>
              </a:rPr>
              <a:t>INVERSIÓN</a:t>
            </a:r>
            <a:endParaRPr lang="es-ES_tradnl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8101622" y="2799461"/>
            <a:ext cx="147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 smtClean="0"/>
              <a:t>ENTORNO</a:t>
            </a:r>
          </a:p>
          <a:p>
            <a:pPr algn="ctr"/>
            <a:r>
              <a:rPr lang="es-ES" b="1" dirty="0" smtClean="0"/>
              <a:t>PRODUCTIVO</a:t>
            </a:r>
            <a:endParaRPr lang="es-ES_tradnl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0870242" y="2799461"/>
            <a:ext cx="1164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 smtClean="0">
                <a:hlinkClick r:id="rId9" action="ppaction://hlinksldjump"/>
              </a:rPr>
              <a:t>COMPRAS</a:t>
            </a:r>
          </a:p>
          <a:p>
            <a:pPr algn="ctr"/>
            <a:r>
              <a:rPr lang="es-ES" b="1" dirty="0" smtClean="0">
                <a:hlinkClick r:id="rId9" action="ppaction://hlinksldjump"/>
              </a:rPr>
              <a:t>PÚBLICAS</a:t>
            </a:r>
            <a:endParaRPr lang="es-ES_tradnl" b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564253" y="2799460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 smtClean="0"/>
              <a:t>RECURSO</a:t>
            </a:r>
          </a:p>
          <a:p>
            <a:pPr algn="ctr"/>
            <a:r>
              <a:rPr lang="es-ES" b="1" dirty="0" smtClean="0"/>
              <a:t>HUMANO</a:t>
            </a:r>
            <a:endParaRPr lang="es-ES_tradnl" b="1" dirty="0"/>
          </a:p>
        </p:txBody>
      </p:sp>
      <p:sp>
        <p:nvSpPr>
          <p:cNvPr id="13" name="Flecha izquierda y derecha 12"/>
          <p:cNvSpPr/>
          <p:nvPr/>
        </p:nvSpPr>
        <p:spPr>
          <a:xfrm>
            <a:off x="689317" y="4811150"/>
            <a:ext cx="10910218" cy="50643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78" y="3587536"/>
            <a:ext cx="726824" cy="56907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297" y="3587536"/>
            <a:ext cx="726824" cy="56907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321" y="3587536"/>
            <a:ext cx="726824" cy="56907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775" y="3587536"/>
            <a:ext cx="726824" cy="56907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14" y="3587536"/>
            <a:ext cx="726824" cy="56907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96" y="3587536"/>
            <a:ext cx="726824" cy="56907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1944" y="4338609"/>
            <a:ext cx="1805272" cy="548359"/>
          </a:xfrm>
          <a:prstGeom prst="rect">
            <a:avLst/>
          </a:prstGeom>
        </p:spPr>
      </p:pic>
      <p:pic>
        <p:nvPicPr>
          <p:cNvPr id="25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324" y="3587536"/>
            <a:ext cx="726824" cy="569072"/>
          </a:xfrm>
          <a:prstGeom prst="rect">
            <a:avLst/>
          </a:prstGeom>
        </p:spPr>
      </p:pic>
      <p:pic>
        <p:nvPicPr>
          <p:cNvPr id="26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485" y="3587536"/>
            <a:ext cx="726824" cy="569072"/>
          </a:xfrm>
          <a:prstGeom prst="rect">
            <a:avLst/>
          </a:prstGeom>
        </p:spPr>
      </p:pic>
      <p:pic>
        <p:nvPicPr>
          <p:cNvPr id="27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145" y="3587536"/>
            <a:ext cx="726824" cy="5690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608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 dirty="0" smtClean="0">
                <a:solidFill>
                  <a:srgbClr val="E7E6E6">
                    <a:lumMod val="50000"/>
                  </a:srgbClr>
                </a:solidFill>
                <a:cs typeface="Arial" pitchFamily="34" charset="0"/>
                <a:hlinkClick r:id="rId2" action="ppaction://hlinkfile"/>
              </a:rPr>
              <a:t>Inversiones</a:t>
            </a:r>
            <a:endParaRPr lang="es-EC" sz="2800" b="1" dirty="0">
              <a:solidFill>
                <a:srgbClr val="E7E6E6">
                  <a:lumMod val="50000"/>
                </a:srgbClr>
              </a:solidFill>
              <a:cs typeface="Arial" pitchFamily="34" charset="0"/>
            </a:endParaRPr>
          </a:p>
        </p:txBody>
      </p:sp>
      <p:graphicFrame>
        <p:nvGraphicFramePr>
          <p:cNvPr id="4" name="7 Marcador de contenido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4128063061"/>
              </p:ext>
            </p:extLst>
          </p:nvPr>
        </p:nvGraphicFramePr>
        <p:xfrm>
          <a:off x="346364" y="523220"/>
          <a:ext cx="11557252" cy="5323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714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Entorno Productivo</a:t>
            </a:r>
          </a:p>
        </p:txBody>
      </p:sp>
      <p:graphicFrame>
        <p:nvGraphicFramePr>
          <p:cNvPr id="4" name="7 Marcador de contenido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204556047"/>
              </p:ext>
            </p:extLst>
          </p:nvPr>
        </p:nvGraphicFramePr>
        <p:xfrm>
          <a:off x="346364" y="523220"/>
          <a:ext cx="11557252" cy="6243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9157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7 Marcador de contenido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221677157"/>
              </p:ext>
            </p:extLst>
          </p:nvPr>
        </p:nvGraphicFramePr>
        <p:xfrm>
          <a:off x="346364" y="523220"/>
          <a:ext cx="11557252" cy="5034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 dirty="0" smtClean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Entorno Productivo</a:t>
            </a:r>
            <a:endParaRPr lang="es-EC" sz="2800" b="1" dirty="0">
              <a:solidFill>
                <a:srgbClr val="E7E6E6">
                  <a:lumMod val="50000"/>
                </a:srgbClr>
              </a:solidFill>
              <a:cs typeface="Arial" pitchFamily="34" charset="0"/>
            </a:endParaRPr>
          </a:p>
        </p:txBody>
      </p:sp>
      <p:pic>
        <p:nvPicPr>
          <p:cNvPr id="8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7 Marcador de contenido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490956208"/>
              </p:ext>
            </p:extLst>
          </p:nvPr>
        </p:nvGraphicFramePr>
        <p:xfrm>
          <a:off x="346364" y="523220"/>
          <a:ext cx="11557252" cy="5323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 dirty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Recurso Humano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Recurso Humano</a:t>
            </a:r>
          </a:p>
        </p:txBody>
      </p:sp>
      <p:graphicFrame>
        <p:nvGraphicFramePr>
          <p:cNvPr id="5" name="7 Marcador de contenido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584341209"/>
              </p:ext>
            </p:extLst>
          </p:nvPr>
        </p:nvGraphicFramePr>
        <p:xfrm>
          <a:off x="0" y="796288"/>
          <a:ext cx="11903616" cy="4820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8524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 dirty="0" smtClean="0">
                <a:solidFill>
                  <a:srgbClr val="E7E6E6">
                    <a:lumMod val="50000"/>
                  </a:srgbClr>
                </a:solidFill>
                <a:cs typeface="Arial" pitchFamily="34" charset="0"/>
                <a:hlinkClick r:id="rId2" action="ppaction://hlinkfile"/>
              </a:rPr>
              <a:t>Compras </a:t>
            </a:r>
            <a:r>
              <a:rPr lang="es-ES" sz="2800" b="1" dirty="0">
                <a:solidFill>
                  <a:srgbClr val="E7E6E6">
                    <a:lumMod val="50000"/>
                  </a:srgbClr>
                </a:solidFill>
                <a:cs typeface="Arial" pitchFamily="34" charset="0"/>
                <a:hlinkClick r:id="rId2" action="ppaction://hlinkfile"/>
              </a:rPr>
              <a:t>P</a:t>
            </a:r>
            <a:r>
              <a:rPr lang="es-ES" sz="2800" b="1" dirty="0" smtClean="0">
                <a:solidFill>
                  <a:srgbClr val="E7E6E6">
                    <a:lumMod val="50000"/>
                  </a:srgbClr>
                </a:solidFill>
                <a:cs typeface="Arial" pitchFamily="34" charset="0"/>
                <a:hlinkClick r:id="rId2" action="ppaction://hlinkfile"/>
              </a:rPr>
              <a:t>úblicas</a:t>
            </a:r>
            <a:endParaRPr lang="es-EC" sz="2800" b="1" dirty="0">
              <a:solidFill>
                <a:srgbClr val="E7E6E6">
                  <a:lumMod val="50000"/>
                </a:srgbClr>
              </a:solidFill>
              <a:cs typeface="Arial" pitchFamily="34" charset="0"/>
            </a:endParaRPr>
          </a:p>
        </p:txBody>
      </p:sp>
      <p:graphicFrame>
        <p:nvGraphicFramePr>
          <p:cNvPr id="4" name="7 Marcador de contenido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905786993"/>
              </p:ext>
            </p:extLst>
          </p:nvPr>
        </p:nvGraphicFramePr>
        <p:xfrm>
          <a:off x="0" y="523221"/>
          <a:ext cx="12192000" cy="5310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4506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7 Marcador de contenido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05755631"/>
              </p:ext>
            </p:extLst>
          </p:nvPr>
        </p:nvGraphicFramePr>
        <p:xfrm>
          <a:off x="0" y="523221"/>
          <a:ext cx="12192000" cy="5310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 dirty="0" smtClean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Compras </a:t>
            </a:r>
            <a:r>
              <a:rPr lang="es-ES" sz="2800" b="1" dirty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P</a:t>
            </a:r>
            <a:r>
              <a:rPr lang="es-ES" sz="2800" b="1" dirty="0" smtClean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úblicas</a:t>
            </a:r>
            <a:endParaRPr lang="es-EC" sz="2800" b="1" dirty="0">
              <a:solidFill>
                <a:srgbClr val="E7E6E6">
                  <a:lumMod val="50000"/>
                </a:srgbClr>
              </a:solidFill>
              <a:cs typeface="Aria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820208" y="2314511"/>
            <a:ext cx="10118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Producción, Comercio Exterior</a:t>
            </a:r>
          </a:p>
          <a:p>
            <a:pPr algn="r"/>
            <a:r>
              <a:rPr lang="es-ES_tradnl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 Inversiones</a:t>
            </a:r>
            <a:endParaRPr lang="es-ES_tradnl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5050302" y="3684116"/>
            <a:ext cx="675249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0907948B-A75D-4485-A333-F54D25C86070}"/>
              </a:ext>
            </a:extLst>
          </p:cNvPr>
          <p:cNvSpPr txBox="1"/>
          <p:nvPr/>
        </p:nvSpPr>
        <p:spPr>
          <a:xfrm>
            <a:off x="1100133" y="4427071"/>
            <a:ext cx="99316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Avances de la Política de Estado para la Producción</a:t>
            </a:r>
            <a:endParaRPr lang="es-ES_tradnl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6559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4673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 dirty="0" smtClean="0">
                <a:solidFill>
                  <a:srgbClr val="E7E6E6">
                    <a:lumMod val="50000"/>
                  </a:srgbClr>
                </a:solidFill>
                <a:cs typeface="Arial" pitchFamily="34" charset="0"/>
                <a:hlinkClick r:id="rId2" action="ppaction://hlinkfile"/>
              </a:rPr>
              <a:t>Calidad</a:t>
            </a:r>
            <a:r>
              <a:rPr lang="es-EC" sz="2800" b="1" dirty="0" smtClean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	 </a:t>
            </a:r>
            <a:endParaRPr lang="es-EC" sz="2800" b="1" dirty="0">
              <a:solidFill>
                <a:srgbClr val="E7E6E6">
                  <a:lumMod val="50000"/>
                </a:srgbClr>
              </a:solidFill>
              <a:cs typeface="Arial" pitchFamily="34" charset="0"/>
            </a:endParaRPr>
          </a:p>
        </p:txBody>
      </p:sp>
      <p:graphicFrame>
        <p:nvGraphicFramePr>
          <p:cNvPr id="4" name="7 Marcador de contenido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784638381"/>
              </p:ext>
            </p:extLst>
          </p:nvPr>
        </p:nvGraphicFramePr>
        <p:xfrm>
          <a:off x="360652" y="523220"/>
          <a:ext cx="11542964" cy="5264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4834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 dirty="0" smtClean="0">
                <a:solidFill>
                  <a:srgbClr val="E7E6E6">
                    <a:lumMod val="50000"/>
                  </a:srgbClr>
                </a:solidFill>
                <a:cs typeface="Arial" pitchFamily="34" charset="0"/>
                <a:hlinkClick r:id="rId2" action="ppaction://hlinkfile"/>
              </a:rPr>
              <a:t>Mercado Externo</a:t>
            </a:r>
            <a:endParaRPr lang="es-EC" sz="2800" b="1" dirty="0">
              <a:solidFill>
                <a:srgbClr val="E7E6E6">
                  <a:lumMod val="50000"/>
                </a:srgbClr>
              </a:solidFill>
              <a:cs typeface="Arial" pitchFamily="34" charset="0"/>
            </a:endParaRPr>
          </a:p>
        </p:txBody>
      </p:sp>
      <p:graphicFrame>
        <p:nvGraphicFramePr>
          <p:cNvPr id="4" name="7 Marcador de contenido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4217714002"/>
              </p:ext>
            </p:extLst>
          </p:nvPr>
        </p:nvGraphicFramePr>
        <p:xfrm>
          <a:off x="360652" y="523220"/>
          <a:ext cx="11542964" cy="5402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050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 smtClean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Mercado Interno</a:t>
            </a:r>
            <a:endParaRPr lang="es-EC" sz="2800" b="1">
              <a:solidFill>
                <a:srgbClr val="E7E6E6">
                  <a:lumMod val="50000"/>
                </a:srgbClr>
              </a:solidFill>
              <a:cs typeface="Arial" pitchFamily="34" charset="0"/>
            </a:endParaRPr>
          </a:p>
        </p:txBody>
      </p:sp>
      <p:graphicFrame>
        <p:nvGraphicFramePr>
          <p:cNvPr id="4" name="7 Marcador de contenido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4165868216"/>
              </p:ext>
            </p:extLst>
          </p:nvPr>
        </p:nvGraphicFramePr>
        <p:xfrm>
          <a:off x="346364" y="523220"/>
          <a:ext cx="11557252" cy="5034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3251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 dirty="0" smtClean="0">
                <a:solidFill>
                  <a:srgbClr val="E7E6E6">
                    <a:lumMod val="50000"/>
                  </a:srgbClr>
                </a:solidFill>
                <a:cs typeface="Arial" pitchFamily="34" charset="0"/>
                <a:hlinkClick r:id="rId2" action="ppaction://hlinkfile"/>
              </a:rPr>
              <a:t>Financiamiento</a:t>
            </a:r>
            <a:endParaRPr lang="es-EC" sz="2800" b="1" dirty="0">
              <a:solidFill>
                <a:srgbClr val="E7E6E6">
                  <a:lumMod val="50000"/>
                </a:srgbClr>
              </a:solidFill>
              <a:cs typeface="Arial" pitchFamily="34" charset="0"/>
            </a:endParaRPr>
          </a:p>
        </p:txBody>
      </p:sp>
      <p:graphicFrame>
        <p:nvGraphicFramePr>
          <p:cNvPr id="4" name="7 Marcador de contenido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451095977"/>
              </p:ext>
            </p:extLst>
          </p:nvPr>
        </p:nvGraphicFramePr>
        <p:xfrm>
          <a:off x="346364" y="523221"/>
          <a:ext cx="11557252" cy="5034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4117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C" sz="2800" b="1" dirty="0" smtClean="0">
                <a:solidFill>
                  <a:srgbClr val="E7E6E6">
                    <a:lumMod val="50000"/>
                  </a:srgbClr>
                </a:solidFill>
                <a:cs typeface="Arial" pitchFamily="34" charset="0"/>
                <a:hlinkClick r:id="rId2" action="ppaction://hlinkfile"/>
              </a:rPr>
              <a:t>Emprendimiento</a:t>
            </a:r>
            <a:endParaRPr lang="es-EC" sz="2800" b="1" dirty="0">
              <a:solidFill>
                <a:srgbClr val="E7E6E6">
                  <a:lumMod val="50000"/>
                </a:srgbClr>
              </a:solidFill>
              <a:cs typeface="Arial" pitchFamily="34" charset="0"/>
            </a:endParaRPr>
          </a:p>
        </p:txBody>
      </p:sp>
      <p:graphicFrame>
        <p:nvGraphicFramePr>
          <p:cNvPr id="4" name="7 Marcador de contenido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651274452"/>
              </p:ext>
            </p:extLst>
          </p:nvPr>
        </p:nvGraphicFramePr>
        <p:xfrm>
          <a:off x="374073" y="523221"/>
          <a:ext cx="11529543" cy="5034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2666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S" sz="2800" b="1" dirty="0" smtClean="0">
                <a:solidFill>
                  <a:srgbClr val="E7E6E6">
                    <a:lumMod val="50000"/>
                  </a:srgbClr>
                </a:solidFill>
                <a:cs typeface="Arial" pitchFamily="34" charset="0"/>
                <a:hlinkClick r:id="rId2" action="ppaction://hlinkfile"/>
              </a:rPr>
              <a:t>Innovación</a:t>
            </a:r>
            <a:endParaRPr lang="es-EC" sz="2800" b="1" dirty="0">
              <a:solidFill>
                <a:srgbClr val="E7E6E6">
                  <a:lumMod val="50000"/>
                </a:srgbClr>
              </a:solidFill>
              <a:cs typeface="Arial" pitchFamily="34" charset="0"/>
            </a:endParaRPr>
          </a:p>
        </p:txBody>
      </p:sp>
      <p:graphicFrame>
        <p:nvGraphicFramePr>
          <p:cNvPr id="4" name="7 Marcador de contenido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584341209"/>
              </p:ext>
            </p:extLst>
          </p:nvPr>
        </p:nvGraphicFramePr>
        <p:xfrm>
          <a:off x="0" y="523221"/>
          <a:ext cx="11903616" cy="5034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03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7 Marcador de contenido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940789794"/>
              </p:ext>
            </p:extLst>
          </p:nvPr>
        </p:nvGraphicFramePr>
        <p:xfrm>
          <a:off x="0" y="523221"/>
          <a:ext cx="11903616" cy="5034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7 CuadroTexto">
            <a:extLst>
              <a:ext uri="{FF2B5EF4-FFF2-40B4-BE49-F238E27FC236}">
                <a16:creationId xmlns="" xmlns:a16="http://schemas.microsoft.com/office/drawing/2014/main" id="{F945D788-7A19-4E8C-AFA4-BA9511710CC9}"/>
              </a:ext>
            </a:extLst>
          </p:cNvPr>
          <p:cNvSpPr txBox="1"/>
          <p:nvPr/>
        </p:nvSpPr>
        <p:spPr>
          <a:xfrm>
            <a:off x="7230533" y="0"/>
            <a:ext cx="394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 eaLnBrk="0" hangingPunct="0">
              <a:defRPr/>
            </a:pPr>
            <a:r>
              <a:rPr lang="es-ES" sz="2800" b="1" dirty="0" smtClean="0">
                <a:solidFill>
                  <a:srgbClr val="E7E6E6">
                    <a:lumMod val="50000"/>
                  </a:srgbClr>
                </a:solidFill>
                <a:cs typeface="Arial" pitchFamily="34" charset="0"/>
              </a:rPr>
              <a:t>Innovación</a:t>
            </a:r>
            <a:endParaRPr lang="es-EC" sz="2800" b="1" dirty="0">
              <a:solidFill>
                <a:srgbClr val="E7E6E6">
                  <a:lumMod val="50000"/>
                </a:srgbClr>
              </a:solidFill>
              <a:cs typeface="Arial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792" y="0"/>
            <a:ext cx="726824" cy="569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5493</TotalTime>
  <Words>1342</Words>
  <Application>Microsoft Office PowerPoint</Application>
  <PresentationFormat>Personalizado</PresentationFormat>
  <Paragraphs>157</Paragraphs>
  <Slides>16</Slides>
  <Notes>0</Notes>
  <HiddenSlides>1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18" baseType="lpstr">
      <vt:lpstr>Tema de Office</vt:lpstr>
      <vt:lpstr>1_Tema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tecno</cp:lastModifiedBy>
  <cp:revision>461</cp:revision>
  <cp:lastPrinted>2018-10-13T00:50:39Z</cp:lastPrinted>
  <dcterms:created xsi:type="dcterms:W3CDTF">2018-04-27T14:38:36Z</dcterms:created>
  <dcterms:modified xsi:type="dcterms:W3CDTF">2018-11-08T00:59:24Z</dcterms:modified>
</cp:coreProperties>
</file>